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Lst>
  <p:notesMasterIdLst>
    <p:notesMasterId r:id="rId64"/>
  </p:notesMasterIdLst>
  <p:handoutMasterIdLst>
    <p:handoutMasterId r:id="rId65"/>
  </p:handoutMasterIdLst>
  <p:sldIdLst>
    <p:sldId id="257" r:id="rId5"/>
    <p:sldId id="258" r:id="rId6"/>
    <p:sldId id="263" r:id="rId7"/>
    <p:sldId id="280" r:id="rId8"/>
    <p:sldId id="298" r:id="rId9"/>
    <p:sldId id="282" r:id="rId10"/>
    <p:sldId id="276" r:id="rId11"/>
    <p:sldId id="284" r:id="rId12"/>
    <p:sldId id="553" r:id="rId13"/>
    <p:sldId id="299" r:id="rId14"/>
    <p:sldId id="300" r:id="rId15"/>
    <p:sldId id="301" r:id="rId16"/>
    <p:sldId id="554" r:id="rId17"/>
    <p:sldId id="277" r:id="rId18"/>
    <p:sldId id="289" r:id="rId19"/>
    <p:sldId id="303" r:id="rId20"/>
    <p:sldId id="304" r:id="rId21"/>
    <p:sldId id="305" r:id="rId22"/>
    <p:sldId id="341" r:id="rId23"/>
    <p:sldId id="369" r:id="rId24"/>
    <p:sldId id="370" r:id="rId25"/>
    <p:sldId id="368" r:id="rId26"/>
    <p:sldId id="372" r:id="rId27"/>
    <p:sldId id="367" r:id="rId28"/>
    <p:sldId id="342" r:id="rId29"/>
    <p:sldId id="317" r:id="rId30"/>
    <p:sldId id="318" r:id="rId31"/>
    <p:sldId id="422" r:id="rId32"/>
    <p:sldId id="448" r:id="rId33"/>
    <p:sldId id="494" r:id="rId34"/>
    <p:sldId id="400" r:id="rId35"/>
    <p:sldId id="423" r:id="rId36"/>
    <p:sldId id="319" r:id="rId37"/>
    <p:sldId id="473" r:id="rId38"/>
    <p:sldId id="320" r:id="rId39"/>
    <p:sldId id="321" r:id="rId40"/>
    <p:sldId id="322" r:id="rId41"/>
    <p:sldId id="323" r:id="rId42"/>
    <p:sldId id="324" r:id="rId43"/>
    <p:sldId id="306" r:id="rId44"/>
    <p:sldId id="495" r:id="rId45"/>
    <p:sldId id="523" r:id="rId46"/>
    <p:sldId id="496" r:id="rId47"/>
    <p:sldId id="307" r:id="rId48"/>
    <p:sldId id="309" r:id="rId49"/>
    <p:sldId id="539" r:id="rId50"/>
    <p:sldId id="310" r:id="rId51"/>
    <p:sldId id="312" r:id="rId52"/>
    <p:sldId id="540" r:id="rId53"/>
    <p:sldId id="313" r:id="rId54"/>
    <p:sldId id="311" r:id="rId55"/>
    <p:sldId id="604" r:id="rId56"/>
    <p:sldId id="316" r:id="rId57"/>
    <p:sldId id="278" r:id="rId58"/>
    <p:sldId id="295" r:id="rId59"/>
    <p:sldId id="294" r:id="rId60"/>
    <p:sldId id="293" r:id="rId61"/>
    <p:sldId id="296" r:id="rId62"/>
    <p:sldId id="279" r:id="rId63"/>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14" d="100"/>
          <a:sy n="114" d="100"/>
        </p:scale>
        <p:origin x="474" y="96"/>
      </p:cViewPr>
      <p:guideLst>
        <p:guide orient="horz" pos="2164"/>
        <p:guide pos="38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9" Type="http://schemas.openxmlformats.org/officeDocument/2006/relationships/tags" Target="tags/tag62.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notesMaster" Target="notesMasters/notesMaster1.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360MoveData\Users\Administrator\Desktop\data.xlsx" TargetMode="Externa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E:\360MoveData\Users\Administrator\Desktop\export.xlsx" TargetMode="Externa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E:\360MoveData\Users\Administrator\Desktop\data.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file:///E:\360MoveData\Users\Administrator\Desktop\data.xlsx" TargetMode="External"/></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E:\360MoveData\Users\Administrator\Desktop\data.xlsx" TargetMode="External"/></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E:\360MoveData\Users\Administrator\Desktop\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360MoveData\Users\Administrator\Desktop\export.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360MoveData\Users\Administrator\Desktop\export.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360MoveData\Users\Administrator\Desktop\&#32479;&#35745;&#25968;&#25454;.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E:\360MoveData\Users\Administrator\Desktop\data.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E:\360MoveData\Users\Administrator\Desktop\data.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E:\360MoveData\Users\Administrator\Desktop\data.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E:\360MoveData\Users\Administrator\Desktop\data.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E:\360MoveData\Users\Administrator\Desktop\expo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altLang="en-US"/>
              <a:t>患者平均通过时间随模拟时间变化</a:t>
            </a:r>
            <a:endParaRPr altLang="en-US"/>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cat>
            <c:strRef>
              <c:f>[data.xlsx]Sheet7!$G$104:$G$108</c:f>
              <c:strCache>
                <c:ptCount val="5"/>
                <c:pt idx="0">
                  <c:v>240H</c:v>
                </c:pt>
                <c:pt idx="1">
                  <c:v>360H</c:v>
                </c:pt>
                <c:pt idx="2">
                  <c:v>480H</c:v>
                </c:pt>
                <c:pt idx="3">
                  <c:v>600H</c:v>
                </c:pt>
                <c:pt idx="4">
                  <c:v>720H</c:v>
                </c:pt>
              </c:strCache>
            </c:strRef>
          </c:cat>
          <c:val>
            <c:numRef>
              <c:f>[data.xlsx]Sheet7!$M$94:$M$98</c:f>
              <c:numCache>
                <c:formatCode>General</c:formatCode>
                <c:ptCount val="5"/>
                <c:pt idx="0">
                  <c:v>362.500278758288</c:v>
                </c:pt>
                <c:pt idx="1">
                  <c:v>541</c:v>
                </c:pt>
                <c:pt idx="2">
                  <c:v>679.2</c:v>
                </c:pt>
                <c:pt idx="3">
                  <c:v>860.9</c:v>
                </c:pt>
                <c:pt idx="4">
                  <c:v>1003.19153954433</c:v>
                </c:pt>
              </c:numCache>
            </c:numRef>
          </c:val>
          <c:smooth val="0"/>
        </c:ser>
        <c:dLbls>
          <c:showLegendKey val="0"/>
          <c:showVal val="0"/>
          <c:showCatName val="0"/>
          <c:showSerName val="0"/>
          <c:showPercent val="0"/>
          <c:showBubbleSize val="0"/>
        </c:dLbls>
        <c:marker val="0"/>
        <c:smooth val="0"/>
        <c:axId val="244549319"/>
        <c:axId val="203079204"/>
      </c:lineChart>
      <c:catAx>
        <c:axId val="2445493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3079204"/>
        <c:crosses val="autoZero"/>
        <c:auto val="1"/>
        <c:lblAlgn val="ctr"/>
        <c:lblOffset val="100"/>
        <c:noMultiLvlLbl val="0"/>
      </c:catAx>
      <c:valAx>
        <c:axId val="2030792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4549319"/>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PA资源平均等待时间随PA数量变化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[export.xlsx]Sheet5!$H$3:$H$12540</c:f>
              <c:numCache>
                <c:formatCode>General</c:formatCode>
                <c:ptCount val="200"/>
                <c:pt idx="0">
                  <c:v>101.22</c:v>
                </c:pt>
                <c:pt idx="1">
                  <c:v>20.929</c:v>
                </c:pt>
                <c:pt idx="2">
                  <c:v>0.049225</c:v>
                </c:pt>
                <c:pt idx="3">
                  <c:v>0.019439</c:v>
                </c:pt>
                <c:pt idx="4">
                  <c:v>0.0093034</c:v>
                </c:pt>
                <c:pt idx="5">
                  <c:v>0.0017623</c:v>
                </c:pt>
                <c:pt idx="6">
                  <c:v>0.00057281</c:v>
                </c:pt>
                <c:pt idx="7" c:formatCode="0.00E+00">
                  <c:v>9.721e-7</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0"/>
        <c:smooth val="0"/>
        <c:axId val="405911655"/>
        <c:axId val="53619332"/>
      </c:lineChart>
      <c:catAx>
        <c:axId val="40591165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3619332"/>
        <c:crosses val="autoZero"/>
        <c:auto val="1"/>
        <c:lblAlgn val="ctr"/>
        <c:lblOffset val="100"/>
        <c:noMultiLvlLbl val="0"/>
      </c:catAx>
      <c:valAx>
        <c:axId val="536193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591165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两次模拟时间差值</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[data.xlsx]Sheet7!$C$1:$C$101</c:f>
              <c:numCache>
                <c:formatCode>General</c:formatCode>
                <c:ptCount val="101"/>
                <c:pt idx="0">
                  <c:v>699.215298645166</c:v>
                </c:pt>
                <c:pt idx="1">
                  <c:v>623.704807409991</c:v>
                </c:pt>
                <c:pt idx="2">
                  <c:v>644.217918894235</c:v>
                </c:pt>
                <c:pt idx="3">
                  <c:v>703.1925262825</c:v>
                </c:pt>
                <c:pt idx="4">
                  <c:v>666.637233465518</c:v>
                </c:pt>
                <c:pt idx="5">
                  <c:v>628.098085912998</c:v>
                </c:pt>
                <c:pt idx="6">
                  <c:v>640.105943661558</c:v>
                </c:pt>
                <c:pt idx="7">
                  <c:v>647.114572919972</c:v>
                </c:pt>
                <c:pt idx="8">
                  <c:v>624.175129006574</c:v>
                </c:pt>
                <c:pt idx="9">
                  <c:v>653.757968534618</c:v>
                </c:pt>
                <c:pt idx="10">
                  <c:v>670.562037200393</c:v>
                </c:pt>
                <c:pt idx="11">
                  <c:v>633.675170424914</c:v>
                </c:pt>
                <c:pt idx="12">
                  <c:v>619.183914209874</c:v>
                </c:pt>
                <c:pt idx="13">
                  <c:v>661.498247335114</c:v>
                </c:pt>
                <c:pt idx="14">
                  <c:v>627.074035034515</c:v>
                </c:pt>
                <c:pt idx="15">
                  <c:v>641.177611228484</c:v>
                </c:pt>
                <c:pt idx="16">
                  <c:v>637.371889758684</c:v>
                </c:pt>
                <c:pt idx="17">
                  <c:v>625.615378651112</c:v>
                </c:pt>
                <c:pt idx="18">
                  <c:v>634.917306166966</c:v>
                </c:pt>
                <c:pt idx="19">
                  <c:v>669.534050750968</c:v>
                </c:pt>
                <c:pt idx="20">
                  <c:v>627.62215280889</c:v>
                </c:pt>
                <c:pt idx="21">
                  <c:v>653.983918533706</c:v>
                </c:pt>
                <c:pt idx="22">
                  <c:v>659.946144309733</c:v>
                </c:pt>
                <c:pt idx="23">
                  <c:v>670.489402044759</c:v>
                </c:pt>
                <c:pt idx="24">
                  <c:v>663.48255756466</c:v>
                </c:pt>
                <c:pt idx="25">
                  <c:v>632.186956719992</c:v>
                </c:pt>
                <c:pt idx="26">
                  <c:v>649.49541784194</c:v>
                </c:pt>
                <c:pt idx="27">
                  <c:v>631.224615921115</c:v>
                </c:pt>
                <c:pt idx="28">
                  <c:v>621.022430557589</c:v>
                </c:pt>
                <c:pt idx="29">
                  <c:v>660.735220763963</c:v>
                </c:pt>
                <c:pt idx="30">
                  <c:v>614.568870981356</c:v>
                </c:pt>
                <c:pt idx="31">
                  <c:v>666.185996535238</c:v>
                </c:pt>
                <c:pt idx="32">
                  <c:v>657.838686150728</c:v>
                </c:pt>
                <c:pt idx="33">
                  <c:v>635.678531807649</c:v>
                </c:pt>
                <c:pt idx="34">
                  <c:v>637.62164204908</c:v>
                </c:pt>
                <c:pt idx="35">
                  <c:v>665.345112304852</c:v>
                </c:pt>
                <c:pt idx="36">
                  <c:v>603.269438316522</c:v>
                </c:pt>
                <c:pt idx="37">
                  <c:v>595.837721993419</c:v>
                </c:pt>
                <c:pt idx="38">
                  <c:v>656.545328990572</c:v>
                </c:pt>
                <c:pt idx="39">
                  <c:v>651.598921634342</c:v>
                </c:pt>
                <c:pt idx="40">
                  <c:v>632.4320478122</c:v>
                </c:pt>
                <c:pt idx="41">
                  <c:v>654.696381679586</c:v>
                </c:pt>
                <c:pt idx="42">
                  <c:v>690.961577664186</c:v>
                </c:pt>
                <c:pt idx="43">
                  <c:v>656.854320405467</c:v>
                </c:pt>
                <c:pt idx="44">
                  <c:v>610.024075883698</c:v>
                </c:pt>
                <c:pt idx="45">
                  <c:v>613.867035434825</c:v>
                </c:pt>
                <c:pt idx="46">
                  <c:v>668.023008207517</c:v>
                </c:pt>
                <c:pt idx="47">
                  <c:v>595.403331589838</c:v>
                </c:pt>
                <c:pt idx="48">
                  <c:v>637.292948194603</c:v>
                </c:pt>
                <c:pt idx="49">
                  <c:v>605.655447775328</c:v>
                </c:pt>
                <c:pt idx="50">
                  <c:v>620.377607643535</c:v>
                </c:pt>
                <c:pt idx="51">
                  <c:v>622.470596758513</c:v>
                </c:pt>
                <c:pt idx="52">
                  <c:v>643.651564664342</c:v>
                </c:pt>
                <c:pt idx="53">
                  <c:v>631.183184893407</c:v>
                </c:pt>
                <c:pt idx="54">
                  <c:v>653.551633703158</c:v>
                </c:pt>
                <c:pt idx="55">
                  <c:v>644.676460214813</c:v>
                </c:pt>
                <c:pt idx="56">
                  <c:v>665.644898411691</c:v>
                </c:pt>
                <c:pt idx="57">
                  <c:v>673.526414218666</c:v>
                </c:pt>
                <c:pt idx="58">
                  <c:v>624.056601776433</c:v>
                </c:pt>
                <c:pt idx="59">
                  <c:v>639.291210924802</c:v>
                </c:pt>
                <c:pt idx="60">
                  <c:v>636.132907385543</c:v>
                </c:pt>
                <c:pt idx="61">
                  <c:v>612.849477061173</c:v>
                </c:pt>
                <c:pt idx="62">
                  <c:v>656.918054438137</c:v>
                </c:pt>
                <c:pt idx="63">
                  <c:v>613.017473164074</c:v>
                </c:pt>
                <c:pt idx="64">
                  <c:v>643.31696529349</c:v>
                </c:pt>
                <c:pt idx="65">
                  <c:v>602.38303356971</c:v>
                </c:pt>
                <c:pt idx="66">
                  <c:v>664.358193279224</c:v>
                </c:pt>
                <c:pt idx="67">
                  <c:v>667.335543970551</c:v>
                </c:pt>
                <c:pt idx="68">
                  <c:v>598.782982569278</c:v>
                </c:pt>
                <c:pt idx="69">
                  <c:v>675.278474273753</c:v>
                </c:pt>
                <c:pt idx="70">
                  <c:v>647.596322474088</c:v>
                </c:pt>
                <c:pt idx="71">
                  <c:v>598.241353139028</c:v>
                </c:pt>
                <c:pt idx="72">
                  <c:v>617.942359290901</c:v>
                </c:pt>
                <c:pt idx="73">
                  <c:v>656.729329045367</c:v>
                </c:pt>
                <c:pt idx="74">
                  <c:v>623.573981783364</c:v>
                </c:pt>
                <c:pt idx="75">
                  <c:v>636.792855448182</c:v>
                </c:pt>
                <c:pt idx="76">
                  <c:v>641.289713628131</c:v>
                </c:pt>
                <c:pt idx="77">
                  <c:v>630.31664764193</c:v>
                </c:pt>
                <c:pt idx="78">
                  <c:v>654.357462176981</c:v>
                </c:pt>
                <c:pt idx="79">
                  <c:v>665.167001788448</c:v>
                </c:pt>
                <c:pt idx="80">
                  <c:v>664.162674029157</c:v>
                </c:pt>
                <c:pt idx="81">
                  <c:v>641.381841922883</c:v>
                </c:pt>
                <c:pt idx="82">
                  <c:v>669.926084027933</c:v>
                </c:pt>
                <c:pt idx="83">
                  <c:v>654.992912691703</c:v>
                </c:pt>
                <c:pt idx="84">
                  <c:v>659.922428903732</c:v>
                </c:pt>
                <c:pt idx="85">
                  <c:v>678.663798928072</c:v>
                </c:pt>
                <c:pt idx="86">
                  <c:v>662.894426661538</c:v>
                </c:pt>
                <c:pt idx="87">
                  <c:v>612.336156961035</c:v>
                </c:pt>
                <c:pt idx="88">
                  <c:v>653.017432514445</c:v>
                </c:pt>
                <c:pt idx="89">
                  <c:v>673.69019271322</c:v>
                </c:pt>
                <c:pt idx="90">
                  <c:v>606.825530017826</c:v>
                </c:pt>
                <c:pt idx="91">
                  <c:v>660.594864394352</c:v>
                </c:pt>
                <c:pt idx="92">
                  <c:v>616.487510996768</c:v>
                </c:pt>
                <c:pt idx="93">
                  <c:v>593.810030262082</c:v>
                </c:pt>
                <c:pt idx="94">
                  <c:v>590.39814667487</c:v>
                </c:pt>
                <c:pt idx="95">
                  <c:v>636.029693236475</c:v>
                </c:pt>
                <c:pt idx="96">
                  <c:v>609.036674065815</c:v>
                </c:pt>
                <c:pt idx="97">
                  <c:v>643.224777129523</c:v>
                </c:pt>
                <c:pt idx="98">
                  <c:v>620.368887445004</c:v>
                </c:pt>
                <c:pt idx="99">
                  <c:v>589.833342425713</c:v>
                </c:pt>
                <c:pt idx="100">
                  <c:v>640.691260786043</c:v>
                </c:pt>
              </c:numCache>
            </c:numRef>
          </c:val>
          <c:smooth val="0"/>
        </c:ser>
        <c:dLbls>
          <c:showLegendKey val="0"/>
          <c:showVal val="0"/>
          <c:showCatName val="0"/>
          <c:showSerName val="0"/>
          <c:showPercent val="0"/>
          <c:showBubbleSize val="0"/>
        </c:dLbls>
        <c:marker val="0"/>
        <c:smooth val="0"/>
        <c:axId val="946213561"/>
        <c:axId val="619039937"/>
      </c:lineChart>
      <c:catAx>
        <c:axId val="94621356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19039937"/>
        <c:crosses val="autoZero"/>
        <c:auto val="1"/>
        <c:lblAlgn val="ctr"/>
        <c:lblOffset val="100"/>
        <c:noMultiLvlLbl val="0"/>
      </c:catAx>
      <c:valAx>
        <c:axId val="61903993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4621356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两次模拟时间差值</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[data.xlsx]Sheet7!$K$1:$K$101</c:f>
              <c:numCache>
                <c:formatCode>General</c:formatCode>
                <c:ptCount val="101"/>
                <c:pt idx="0">
                  <c:v>400.556051681325</c:v>
                </c:pt>
                <c:pt idx="1">
                  <c:v>385.201962681904</c:v>
                </c:pt>
                <c:pt idx="2">
                  <c:v>326.066814478059</c:v>
                </c:pt>
                <c:pt idx="3">
                  <c:v>354.491858584436</c:v>
                </c:pt>
                <c:pt idx="4">
                  <c:v>316.150021083178</c:v>
                </c:pt>
                <c:pt idx="5">
                  <c:v>383.058377160035</c:v>
                </c:pt>
                <c:pt idx="6">
                  <c:v>346.545421131888</c:v>
                </c:pt>
                <c:pt idx="7">
                  <c:v>386.353681586078</c:v>
                </c:pt>
                <c:pt idx="8">
                  <c:v>406.381615309639</c:v>
                </c:pt>
                <c:pt idx="9">
                  <c:v>367.392882223421</c:v>
                </c:pt>
                <c:pt idx="10">
                  <c:v>349.726241678251</c:v>
                </c:pt>
                <c:pt idx="11">
                  <c:v>342.18837646882</c:v>
                </c:pt>
                <c:pt idx="12">
                  <c:v>322.188209615513</c:v>
                </c:pt>
                <c:pt idx="13">
                  <c:v>373.595969359069</c:v>
                </c:pt>
                <c:pt idx="14">
                  <c:v>344.118412318339</c:v>
                </c:pt>
                <c:pt idx="15">
                  <c:v>342.545765613868</c:v>
                </c:pt>
                <c:pt idx="16">
                  <c:v>352.057527467686</c:v>
                </c:pt>
                <c:pt idx="17">
                  <c:v>368.175773237709</c:v>
                </c:pt>
                <c:pt idx="18">
                  <c:v>375.3650075008</c:v>
                </c:pt>
                <c:pt idx="19">
                  <c:v>351.158330763472</c:v>
                </c:pt>
                <c:pt idx="20">
                  <c:v>344.338146607329</c:v>
                </c:pt>
                <c:pt idx="21">
                  <c:v>381.428783749802</c:v>
                </c:pt>
                <c:pt idx="22">
                  <c:v>357.212501682228</c:v>
                </c:pt>
                <c:pt idx="23">
                  <c:v>406.925623314474</c:v>
                </c:pt>
                <c:pt idx="24">
                  <c:v>367.168357552916</c:v>
                </c:pt>
                <c:pt idx="25">
                  <c:v>345.022608009009</c:v>
                </c:pt>
                <c:pt idx="26">
                  <c:v>353.320230985387</c:v>
                </c:pt>
                <c:pt idx="27">
                  <c:v>388.839520323653</c:v>
                </c:pt>
                <c:pt idx="28">
                  <c:v>323.69461681224</c:v>
                </c:pt>
                <c:pt idx="29">
                  <c:v>354.287462908448</c:v>
                </c:pt>
                <c:pt idx="30">
                  <c:v>313.620439274705</c:v>
                </c:pt>
                <c:pt idx="31">
                  <c:v>366.24966912062</c:v>
                </c:pt>
                <c:pt idx="32">
                  <c:v>347.254444079104</c:v>
                </c:pt>
                <c:pt idx="33">
                  <c:v>357.099487598784</c:v>
                </c:pt>
                <c:pt idx="34">
                  <c:v>332.257859969357</c:v>
                </c:pt>
                <c:pt idx="35">
                  <c:v>345.416892905805</c:v>
                </c:pt>
                <c:pt idx="36">
                  <c:v>390.545883321099</c:v>
                </c:pt>
                <c:pt idx="37">
                  <c:v>368.46858673419</c:v>
                </c:pt>
                <c:pt idx="38">
                  <c:v>363.174867182203</c:v>
                </c:pt>
                <c:pt idx="39">
                  <c:v>340.935271532072</c:v>
                </c:pt>
                <c:pt idx="40">
                  <c:v>381.93758207681</c:v>
                </c:pt>
                <c:pt idx="41">
                  <c:v>371.244009230338</c:v>
                </c:pt>
                <c:pt idx="42">
                  <c:v>390.319354732502</c:v>
                </c:pt>
                <c:pt idx="43">
                  <c:v>370.16191003636</c:v>
                </c:pt>
                <c:pt idx="44">
                  <c:v>336.701386201517</c:v>
                </c:pt>
                <c:pt idx="45">
                  <c:v>371.516704420896</c:v>
                </c:pt>
                <c:pt idx="46">
                  <c:v>373.968303233043</c:v>
                </c:pt>
                <c:pt idx="47">
                  <c:v>360.665703036662</c:v>
                </c:pt>
                <c:pt idx="48">
                  <c:v>378.839553919681</c:v>
                </c:pt>
                <c:pt idx="49">
                  <c:v>356.466134494545</c:v>
                </c:pt>
                <c:pt idx="50">
                  <c:v>347.261847660088</c:v>
                </c:pt>
                <c:pt idx="51">
                  <c:v>353.615093226005</c:v>
                </c:pt>
                <c:pt idx="52">
                  <c:v>328.696616750859</c:v>
                </c:pt>
                <c:pt idx="53">
                  <c:v>328.429355115154</c:v>
                </c:pt>
                <c:pt idx="54">
                  <c:v>305.299010920983</c:v>
                </c:pt>
                <c:pt idx="55">
                  <c:v>337.14350526957</c:v>
                </c:pt>
                <c:pt idx="56">
                  <c:v>378.801512936041</c:v>
                </c:pt>
                <c:pt idx="57">
                  <c:v>399.300623511462</c:v>
                </c:pt>
                <c:pt idx="58">
                  <c:v>358.79177276961</c:v>
                </c:pt>
                <c:pt idx="59">
                  <c:v>390.955026322019</c:v>
                </c:pt>
                <c:pt idx="60">
                  <c:v>340.42833485877</c:v>
                </c:pt>
                <c:pt idx="61">
                  <c:v>369.611240220194</c:v>
                </c:pt>
                <c:pt idx="62">
                  <c:v>341.100098434621</c:v>
                </c:pt>
                <c:pt idx="63">
                  <c:v>367.272890230382</c:v>
                </c:pt>
                <c:pt idx="64">
                  <c:v>379.517196890498</c:v>
                </c:pt>
                <c:pt idx="65">
                  <c:v>363.33988390596</c:v>
                </c:pt>
                <c:pt idx="66">
                  <c:v>393.745728654739</c:v>
                </c:pt>
                <c:pt idx="67">
                  <c:v>377.106180237412</c:v>
                </c:pt>
                <c:pt idx="68">
                  <c:v>385.718009489741</c:v>
                </c:pt>
                <c:pt idx="69">
                  <c:v>358.023594580133</c:v>
                </c:pt>
                <c:pt idx="70">
                  <c:v>376.547375675416</c:v>
                </c:pt>
                <c:pt idx="71">
                  <c:v>359.74180335506</c:v>
                </c:pt>
                <c:pt idx="72">
                  <c:v>354.653980714213</c:v>
                </c:pt>
                <c:pt idx="73">
                  <c:v>371.178796544868</c:v>
                </c:pt>
                <c:pt idx="74">
                  <c:v>395.878285329146</c:v>
                </c:pt>
                <c:pt idx="75">
                  <c:v>366.328387345427</c:v>
                </c:pt>
                <c:pt idx="76">
                  <c:v>378.180994813109</c:v>
                </c:pt>
                <c:pt idx="77">
                  <c:v>360.019733861194</c:v>
                </c:pt>
                <c:pt idx="78">
                  <c:v>391.819888042547</c:v>
                </c:pt>
                <c:pt idx="79">
                  <c:v>362.310847968813</c:v>
                </c:pt>
                <c:pt idx="80">
                  <c:v>336.958811406977</c:v>
                </c:pt>
                <c:pt idx="81">
                  <c:v>346.775382367286</c:v>
                </c:pt>
                <c:pt idx="82">
                  <c:v>327.585288754175</c:v>
                </c:pt>
                <c:pt idx="83">
                  <c:v>356.737370701623</c:v>
                </c:pt>
                <c:pt idx="84">
                  <c:v>348.972521769562</c:v>
                </c:pt>
                <c:pt idx="85">
                  <c:v>342.412051168711</c:v>
                </c:pt>
                <c:pt idx="86">
                  <c:v>378.96281106707</c:v>
                </c:pt>
                <c:pt idx="87">
                  <c:v>382.329662055867</c:v>
                </c:pt>
                <c:pt idx="88">
                  <c:v>365.563375985921</c:v>
                </c:pt>
                <c:pt idx="89">
                  <c:v>320.812665535557</c:v>
                </c:pt>
                <c:pt idx="90">
                  <c:v>443.184513106325</c:v>
                </c:pt>
                <c:pt idx="91">
                  <c:v>357.588742905794</c:v>
                </c:pt>
                <c:pt idx="92">
                  <c:v>412.919313764347</c:v>
                </c:pt>
                <c:pt idx="93">
                  <c:v>363.25992110152</c:v>
                </c:pt>
                <c:pt idx="94">
                  <c:v>355.606915357032</c:v>
                </c:pt>
                <c:pt idx="95">
                  <c:v>380.385580463849</c:v>
                </c:pt>
                <c:pt idx="96">
                  <c:v>371.59339646788</c:v>
                </c:pt>
                <c:pt idx="97">
                  <c:v>371.274075445696</c:v>
                </c:pt>
                <c:pt idx="98">
                  <c:v>368.785502240561</c:v>
                </c:pt>
                <c:pt idx="99">
                  <c:v>386.814198611883</c:v>
                </c:pt>
                <c:pt idx="100">
                  <c:v>362.717399109009</c:v>
                </c:pt>
              </c:numCache>
            </c:numRef>
          </c:val>
          <c:smooth val="0"/>
        </c:ser>
        <c:dLbls>
          <c:showLegendKey val="0"/>
          <c:showVal val="0"/>
          <c:showCatName val="0"/>
          <c:showSerName val="0"/>
          <c:showPercent val="0"/>
          <c:showBubbleSize val="0"/>
        </c:dLbls>
        <c:marker val="0"/>
        <c:smooth val="0"/>
        <c:axId val="842423751"/>
        <c:axId val="101097377"/>
      </c:lineChart>
      <c:catAx>
        <c:axId val="84242375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01097377"/>
        <c:crosses val="autoZero"/>
        <c:auto val="1"/>
        <c:lblAlgn val="ctr"/>
        <c:lblOffset val="100"/>
        <c:noMultiLvlLbl val="0"/>
      </c:catAx>
      <c:valAx>
        <c:axId val="10109737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4242375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患者平均通过时间随模拟时间变化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cat>
            <c:strRef>
              <c:f>[data.xlsx]Sheet7!$G$104:$G$108</c:f>
              <c:strCache>
                <c:ptCount val="5"/>
                <c:pt idx="0">
                  <c:v>240H</c:v>
                </c:pt>
                <c:pt idx="1">
                  <c:v>360H</c:v>
                </c:pt>
                <c:pt idx="2">
                  <c:v>480H</c:v>
                </c:pt>
                <c:pt idx="3">
                  <c:v>600H</c:v>
                </c:pt>
                <c:pt idx="4">
                  <c:v>720H</c:v>
                </c:pt>
              </c:strCache>
            </c:strRef>
          </c:cat>
          <c:val>
            <c:numRef>
              <c:f>[data.xlsx]Sheet7!$N$94:$N$98</c:f>
              <c:numCache>
                <c:formatCode>General</c:formatCode>
                <c:ptCount val="5"/>
                <c:pt idx="0">
                  <c:v>206.8</c:v>
                </c:pt>
                <c:pt idx="1">
                  <c:v>298.3</c:v>
                </c:pt>
                <c:pt idx="2">
                  <c:v>367.1</c:v>
                </c:pt>
                <c:pt idx="3">
                  <c:v>439.5</c:v>
                </c:pt>
                <c:pt idx="4">
                  <c:v>510.4</c:v>
                </c:pt>
              </c:numCache>
            </c:numRef>
          </c:val>
          <c:smooth val="0"/>
        </c:ser>
        <c:dLbls>
          <c:showLegendKey val="0"/>
          <c:showVal val="0"/>
          <c:showCatName val="0"/>
          <c:showSerName val="0"/>
          <c:showPercent val="0"/>
          <c:showBubbleSize val="0"/>
        </c:dLbls>
        <c:marker val="0"/>
        <c:smooth val="0"/>
        <c:axId val="814718953"/>
        <c:axId val="977626422"/>
      </c:lineChart>
      <c:catAx>
        <c:axId val="81471895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77626422"/>
        <c:crosses val="autoZero"/>
        <c:auto val="1"/>
        <c:lblAlgn val="ctr"/>
        <c:lblOffset val="100"/>
        <c:noMultiLvlLbl val="0"/>
      </c:catAx>
      <c:valAx>
        <c:axId val="97762642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14718953"/>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患者平均通过时间随模拟时间变化</a:t>
            </a:r>
          </a:p>
        </c:rich>
      </c:tx>
      <c:layout>
        <c:manualLayout>
          <c:xMode val="edge"/>
          <c:yMode val="edge"/>
          <c:x val="0.371230293229363"/>
          <c:y val="0.0451388888888889"/>
        </c:manualLayout>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cat>
            <c:strRef>
              <c:f>[data.xlsx]Sheet7!$G$104:$G$108</c:f>
              <c:strCache>
                <c:ptCount val="5"/>
                <c:pt idx="0">
                  <c:v>240H</c:v>
                </c:pt>
                <c:pt idx="1">
                  <c:v>360H</c:v>
                </c:pt>
                <c:pt idx="2">
                  <c:v>480H</c:v>
                </c:pt>
                <c:pt idx="3">
                  <c:v>600H</c:v>
                </c:pt>
                <c:pt idx="4">
                  <c:v>720H</c:v>
                </c:pt>
              </c:strCache>
            </c:strRef>
          </c:cat>
          <c:val>
            <c:numRef>
              <c:f>[data.xlsx]Sheet7!$O$94:$O$98</c:f>
              <c:numCache>
                <c:formatCode>General</c:formatCode>
                <c:ptCount val="5"/>
                <c:pt idx="0">
                  <c:v>70.6</c:v>
                </c:pt>
                <c:pt idx="1">
                  <c:v>71.6</c:v>
                </c:pt>
                <c:pt idx="2">
                  <c:v>69.43</c:v>
                </c:pt>
                <c:pt idx="3">
                  <c:v>66.48</c:v>
                </c:pt>
                <c:pt idx="4">
                  <c:v>69.91</c:v>
                </c:pt>
              </c:numCache>
            </c:numRef>
          </c:val>
          <c:smooth val="0"/>
        </c:ser>
        <c:dLbls>
          <c:showLegendKey val="0"/>
          <c:showVal val="0"/>
          <c:showCatName val="0"/>
          <c:showSerName val="0"/>
          <c:showPercent val="0"/>
          <c:showBubbleSize val="0"/>
        </c:dLbls>
        <c:marker val="0"/>
        <c:smooth val="0"/>
        <c:axId val="943032575"/>
        <c:axId val="516283904"/>
      </c:lineChart>
      <c:catAx>
        <c:axId val="94303257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16283904"/>
        <c:crosses val="autoZero"/>
        <c:auto val="1"/>
        <c:lblAlgn val="ctr"/>
        <c:lblOffset val="100"/>
        <c:noMultiLvlLbl val="0"/>
      </c:catAx>
      <c:valAx>
        <c:axId val="516283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4303257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麻醉室床位平均等待人数随床位数量变化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[export.xlsx]Sheet4!$E$16:$E$12553</c:f>
              <c:numCache>
                <c:formatCode>General</c:formatCode>
                <c:ptCount val="200"/>
                <c:pt idx="0">
                  <c:v>1628.9</c:v>
                </c:pt>
                <c:pt idx="1">
                  <c:v>1716.5</c:v>
                </c:pt>
                <c:pt idx="2">
                  <c:v>1729.9</c:v>
                </c:pt>
                <c:pt idx="3">
                  <c:v>1668.6</c:v>
                </c:pt>
                <c:pt idx="4">
                  <c:v>1624.9</c:v>
                </c:pt>
                <c:pt idx="5">
                  <c:v>1662.3</c:v>
                </c:pt>
                <c:pt idx="6">
                  <c:v>1692.6</c:v>
                </c:pt>
                <c:pt idx="7">
                  <c:v>1655.2</c:v>
                </c:pt>
                <c:pt idx="8">
                  <c:v>1681.7</c:v>
                </c:pt>
                <c:pt idx="9">
                  <c:v>1657.8</c:v>
                </c:pt>
                <c:pt idx="10">
                  <c:v>1664</c:v>
                </c:pt>
                <c:pt idx="11">
                  <c:v>1634</c:v>
                </c:pt>
                <c:pt idx="12">
                  <c:v>1689.5</c:v>
                </c:pt>
                <c:pt idx="13">
                  <c:v>1625.4</c:v>
                </c:pt>
                <c:pt idx="14">
                  <c:v>1626.5</c:v>
                </c:pt>
                <c:pt idx="15">
                  <c:v>1624.5</c:v>
                </c:pt>
                <c:pt idx="16">
                  <c:v>1687</c:v>
                </c:pt>
                <c:pt idx="17">
                  <c:v>1665.7</c:v>
                </c:pt>
                <c:pt idx="18">
                  <c:v>1663.2</c:v>
                </c:pt>
                <c:pt idx="19">
                  <c:v>1689</c:v>
                </c:pt>
                <c:pt idx="20">
                  <c:v>1662</c:v>
                </c:pt>
                <c:pt idx="21">
                  <c:v>1641.7</c:v>
                </c:pt>
                <c:pt idx="22">
                  <c:v>1673.3</c:v>
                </c:pt>
                <c:pt idx="23">
                  <c:v>1669.9</c:v>
                </c:pt>
                <c:pt idx="24">
                  <c:v>1696.4</c:v>
                </c:pt>
                <c:pt idx="25">
                  <c:v>1633</c:v>
                </c:pt>
                <c:pt idx="26">
                  <c:v>1662.1</c:v>
                </c:pt>
                <c:pt idx="27">
                  <c:v>1627.1</c:v>
                </c:pt>
                <c:pt idx="28">
                  <c:v>1623.7</c:v>
                </c:pt>
                <c:pt idx="29">
                  <c:v>1633.6</c:v>
                </c:pt>
                <c:pt idx="30">
                  <c:v>1627.8</c:v>
                </c:pt>
                <c:pt idx="31">
                  <c:v>1661.3</c:v>
                </c:pt>
                <c:pt idx="32">
                  <c:v>1657.8</c:v>
                </c:pt>
                <c:pt idx="33">
                  <c:v>1613.9</c:v>
                </c:pt>
                <c:pt idx="34">
                  <c:v>1639.5</c:v>
                </c:pt>
                <c:pt idx="35">
                  <c:v>1591.9</c:v>
                </c:pt>
                <c:pt idx="36">
                  <c:v>1609.7</c:v>
                </c:pt>
                <c:pt idx="37">
                  <c:v>1598.9</c:v>
                </c:pt>
                <c:pt idx="38">
                  <c:v>1626.9</c:v>
                </c:pt>
                <c:pt idx="39">
                  <c:v>1579.9</c:v>
                </c:pt>
                <c:pt idx="40">
                  <c:v>1595.6</c:v>
                </c:pt>
                <c:pt idx="41">
                  <c:v>1654.3</c:v>
                </c:pt>
                <c:pt idx="42">
                  <c:v>1582.4</c:v>
                </c:pt>
                <c:pt idx="43">
                  <c:v>1639</c:v>
                </c:pt>
                <c:pt idx="44">
                  <c:v>1600.9</c:v>
                </c:pt>
                <c:pt idx="45">
                  <c:v>1571</c:v>
                </c:pt>
                <c:pt idx="46">
                  <c:v>1594.7</c:v>
                </c:pt>
                <c:pt idx="47">
                  <c:v>1631.1</c:v>
                </c:pt>
                <c:pt idx="48">
                  <c:v>1538.3</c:v>
                </c:pt>
                <c:pt idx="49">
                  <c:v>1589.7</c:v>
                </c:pt>
                <c:pt idx="50">
                  <c:v>1591.5</c:v>
                </c:pt>
                <c:pt idx="51">
                  <c:v>1594.2</c:v>
                </c:pt>
                <c:pt idx="52">
                  <c:v>1581</c:v>
                </c:pt>
                <c:pt idx="53">
                  <c:v>1577.1</c:v>
                </c:pt>
                <c:pt idx="54">
                  <c:v>1575.6</c:v>
                </c:pt>
                <c:pt idx="55">
                  <c:v>1545.7</c:v>
                </c:pt>
                <c:pt idx="56">
                  <c:v>1124.6</c:v>
                </c:pt>
                <c:pt idx="57">
                  <c:v>1600</c:v>
                </c:pt>
                <c:pt idx="58">
                  <c:v>1539.5</c:v>
                </c:pt>
                <c:pt idx="59">
                  <c:v>1565.7</c:v>
                </c:pt>
                <c:pt idx="60">
                  <c:v>1558.9</c:v>
                </c:pt>
                <c:pt idx="61">
                  <c:v>1641.5</c:v>
                </c:pt>
                <c:pt idx="62">
                  <c:v>1580.9</c:v>
                </c:pt>
                <c:pt idx="63">
                  <c:v>1526</c:v>
                </c:pt>
                <c:pt idx="64">
                  <c:v>1584.2</c:v>
                </c:pt>
                <c:pt idx="65">
                  <c:v>1570.8</c:v>
                </c:pt>
                <c:pt idx="66">
                  <c:v>1592.2</c:v>
                </c:pt>
                <c:pt idx="67">
                  <c:v>1561</c:v>
                </c:pt>
                <c:pt idx="68">
                  <c:v>1552.2</c:v>
                </c:pt>
                <c:pt idx="69">
                  <c:v>1562.8</c:v>
                </c:pt>
                <c:pt idx="70">
                  <c:v>1521.8</c:v>
                </c:pt>
                <c:pt idx="71">
                  <c:v>1580.7</c:v>
                </c:pt>
                <c:pt idx="72">
                  <c:v>1578.9</c:v>
                </c:pt>
                <c:pt idx="73">
                  <c:v>1565.4</c:v>
                </c:pt>
                <c:pt idx="74">
                  <c:v>1554.3</c:v>
                </c:pt>
                <c:pt idx="75">
                  <c:v>1581.2</c:v>
                </c:pt>
                <c:pt idx="76">
                  <c:v>1486.1</c:v>
                </c:pt>
                <c:pt idx="77">
                  <c:v>1531.9</c:v>
                </c:pt>
                <c:pt idx="78">
                  <c:v>1603.1</c:v>
                </c:pt>
                <c:pt idx="79">
                  <c:v>1564.8</c:v>
                </c:pt>
                <c:pt idx="80">
                  <c:v>1608.2</c:v>
                </c:pt>
                <c:pt idx="81">
                  <c:v>1586.4</c:v>
                </c:pt>
                <c:pt idx="82">
                  <c:v>1572.5</c:v>
                </c:pt>
                <c:pt idx="83">
                  <c:v>1534.9</c:v>
                </c:pt>
                <c:pt idx="84">
                  <c:v>1507.5</c:v>
                </c:pt>
                <c:pt idx="85">
                  <c:v>1546.7</c:v>
                </c:pt>
                <c:pt idx="86">
                  <c:v>1576.9</c:v>
                </c:pt>
                <c:pt idx="87">
                  <c:v>1551</c:v>
                </c:pt>
                <c:pt idx="88">
                  <c:v>1541.5</c:v>
                </c:pt>
                <c:pt idx="89">
                  <c:v>1554.9</c:v>
                </c:pt>
                <c:pt idx="90">
                  <c:v>1605.5</c:v>
                </c:pt>
                <c:pt idx="91">
                  <c:v>1539.3</c:v>
                </c:pt>
                <c:pt idx="92">
                  <c:v>1570.6</c:v>
                </c:pt>
                <c:pt idx="93">
                  <c:v>1556.6</c:v>
                </c:pt>
                <c:pt idx="94">
                  <c:v>1555.4</c:v>
                </c:pt>
                <c:pt idx="95">
                  <c:v>1518.8</c:v>
                </c:pt>
                <c:pt idx="96">
                  <c:v>1561.3</c:v>
                </c:pt>
                <c:pt idx="97">
                  <c:v>1506.1</c:v>
                </c:pt>
                <c:pt idx="98">
                  <c:v>1547.9</c:v>
                </c:pt>
                <c:pt idx="99">
                  <c:v>1515.4</c:v>
                </c:pt>
                <c:pt idx="100">
                  <c:v>1543.6</c:v>
                </c:pt>
                <c:pt idx="101">
                  <c:v>1573.6</c:v>
                </c:pt>
                <c:pt idx="102">
                  <c:v>1570.6</c:v>
                </c:pt>
                <c:pt idx="103">
                  <c:v>1527.6</c:v>
                </c:pt>
                <c:pt idx="104">
                  <c:v>1478.1</c:v>
                </c:pt>
                <c:pt idx="105">
                  <c:v>1008.9</c:v>
                </c:pt>
                <c:pt idx="106">
                  <c:v>1542.5</c:v>
                </c:pt>
                <c:pt idx="107">
                  <c:v>1496.4</c:v>
                </c:pt>
                <c:pt idx="108">
                  <c:v>1527.9</c:v>
                </c:pt>
                <c:pt idx="109">
                  <c:v>1552</c:v>
                </c:pt>
                <c:pt idx="110">
                  <c:v>1545.6</c:v>
                </c:pt>
                <c:pt idx="111">
                  <c:v>1528.7</c:v>
                </c:pt>
                <c:pt idx="112">
                  <c:v>1507.4</c:v>
                </c:pt>
                <c:pt idx="113">
                  <c:v>1495.7</c:v>
                </c:pt>
                <c:pt idx="114">
                  <c:v>1544.5</c:v>
                </c:pt>
                <c:pt idx="115">
                  <c:v>1530.9</c:v>
                </c:pt>
                <c:pt idx="116">
                  <c:v>1499.1</c:v>
                </c:pt>
                <c:pt idx="117">
                  <c:v>1521.6</c:v>
                </c:pt>
                <c:pt idx="118">
                  <c:v>1490.5</c:v>
                </c:pt>
                <c:pt idx="119">
                  <c:v>1532.2</c:v>
                </c:pt>
                <c:pt idx="120">
                  <c:v>1499</c:v>
                </c:pt>
                <c:pt idx="121">
                  <c:v>1542.8</c:v>
                </c:pt>
                <c:pt idx="122">
                  <c:v>1513.3</c:v>
                </c:pt>
                <c:pt idx="123">
                  <c:v>1526.4</c:v>
                </c:pt>
                <c:pt idx="124">
                  <c:v>1497.7</c:v>
                </c:pt>
                <c:pt idx="125">
                  <c:v>1512.7</c:v>
                </c:pt>
                <c:pt idx="126">
                  <c:v>1512.5</c:v>
                </c:pt>
                <c:pt idx="127">
                  <c:v>1489.6</c:v>
                </c:pt>
                <c:pt idx="128">
                  <c:v>1551.1</c:v>
                </c:pt>
                <c:pt idx="129">
                  <c:v>1463.2</c:v>
                </c:pt>
                <c:pt idx="130">
                  <c:v>1546.1</c:v>
                </c:pt>
                <c:pt idx="131">
                  <c:v>1529.6</c:v>
                </c:pt>
                <c:pt idx="132">
                  <c:v>1537.9</c:v>
                </c:pt>
                <c:pt idx="133">
                  <c:v>1505</c:v>
                </c:pt>
                <c:pt idx="134">
                  <c:v>1514.4</c:v>
                </c:pt>
                <c:pt idx="135">
                  <c:v>1510.4</c:v>
                </c:pt>
                <c:pt idx="136">
                  <c:v>1495.3</c:v>
                </c:pt>
                <c:pt idx="137">
                  <c:v>1516.9</c:v>
                </c:pt>
                <c:pt idx="138">
                  <c:v>1483.2</c:v>
                </c:pt>
                <c:pt idx="139">
                  <c:v>1505.2</c:v>
                </c:pt>
                <c:pt idx="140">
                  <c:v>1498.8</c:v>
                </c:pt>
                <c:pt idx="141">
                  <c:v>1511.1</c:v>
                </c:pt>
                <c:pt idx="142">
                  <c:v>1525.5</c:v>
                </c:pt>
                <c:pt idx="143">
                  <c:v>1515</c:v>
                </c:pt>
                <c:pt idx="144">
                  <c:v>1498.6</c:v>
                </c:pt>
                <c:pt idx="145">
                  <c:v>1450.6</c:v>
                </c:pt>
                <c:pt idx="146">
                  <c:v>1441.7</c:v>
                </c:pt>
                <c:pt idx="147">
                  <c:v>1488.7</c:v>
                </c:pt>
                <c:pt idx="148">
                  <c:v>1503.8</c:v>
                </c:pt>
                <c:pt idx="149">
                  <c:v>1504.9</c:v>
                </c:pt>
                <c:pt idx="150">
                  <c:v>1489.7</c:v>
                </c:pt>
                <c:pt idx="151">
                  <c:v>1472.3</c:v>
                </c:pt>
                <c:pt idx="152">
                  <c:v>1493.9</c:v>
                </c:pt>
                <c:pt idx="153">
                  <c:v>1492.7</c:v>
                </c:pt>
                <c:pt idx="154">
                  <c:v>1496.3</c:v>
                </c:pt>
                <c:pt idx="155">
                  <c:v>1474.8</c:v>
                </c:pt>
                <c:pt idx="156">
                  <c:v>1522.4</c:v>
                </c:pt>
                <c:pt idx="157">
                  <c:v>1518.9</c:v>
                </c:pt>
                <c:pt idx="158">
                  <c:v>1523.7</c:v>
                </c:pt>
                <c:pt idx="159">
                  <c:v>1513.5</c:v>
                </c:pt>
                <c:pt idx="160">
                  <c:v>1478.4</c:v>
                </c:pt>
                <c:pt idx="161">
                  <c:v>1455.6</c:v>
                </c:pt>
                <c:pt idx="162">
                  <c:v>1539.6</c:v>
                </c:pt>
                <c:pt idx="163">
                  <c:v>1458.9</c:v>
                </c:pt>
                <c:pt idx="164">
                  <c:v>1483</c:v>
                </c:pt>
                <c:pt idx="165">
                  <c:v>1471.3</c:v>
                </c:pt>
                <c:pt idx="166">
                  <c:v>1443.1</c:v>
                </c:pt>
                <c:pt idx="167">
                  <c:v>1509.9</c:v>
                </c:pt>
                <c:pt idx="168">
                  <c:v>1443.5</c:v>
                </c:pt>
                <c:pt idx="169">
                  <c:v>1416.3</c:v>
                </c:pt>
                <c:pt idx="170">
                  <c:v>1539.3</c:v>
                </c:pt>
                <c:pt idx="171">
                  <c:v>1444</c:v>
                </c:pt>
                <c:pt idx="172">
                  <c:v>1394.8</c:v>
                </c:pt>
                <c:pt idx="173">
                  <c:v>1483.3</c:v>
                </c:pt>
                <c:pt idx="174">
                  <c:v>1422.5</c:v>
                </c:pt>
                <c:pt idx="175">
                  <c:v>1491.7</c:v>
                </c:pt>
                <c:pt idx="176">
                  <c:v>1412.3</c:v>
                </c:pt>
                <c:pt idx="177">
                  <c:v>1428.7</c:v>
                </c:pt>
                <c:pt idx="178">
                  <c:v>1452.6</c:v>
                </c:pt>
                <c:pt idx="179">
                  <c:v>1446.5</c:v>
                </c:pt>
                <c:pt idx="180">
                  <c:v>1421.1</c:v>
                </c:pt>
                <c:pt idx="181">
                  <c:v>1431.6</c:v>
                </c:pt>
                <c:pt idx="182">
                  <c:v>1436.5</c:v>
                </c:pt>
                <c:pt idx="183">
                  <c:v>1432.5</c:v>
                </c:pt>
                <c:pt idx="184">
                  <c:v>1355.5</c:v>
                </c:pt>
                <c:pt idx="185">
                  <c:v>1478.1</c:v>
                </c:pt>
                <c:pt idx="186">
                  <c:v>1417.2</c:v>
                </c:pt>
                <c:pt idx="187">
                  <c:v>1408.1</c:v>
                </c:pt>
                <c:pt idx="188">
                  <c:v>1440.6</c:v>
                </c:pt>
                <c:pt idx="189">
                  <c:v>1458.8</c:v>
                </c:pt>
                <c:pt idx="190">
                  <c:v>1417.8</c:v>
                </c:pt>
                <c:pt idx="191">
                  <c:v>1427</c:v>
                </c:pt>
                <c:pt idx="192">
                  <c:v>1532.3</c:v>
                </c:pt>
                <c:pt idx="193">
                  <c:v>1452</c:v>
                </c:pt>
                <c:pt idx="194">
                  <c:v>1497.2</c:v>
                </c:pt>
                <c:pt idx="195">
                  <c:v>1450.8</c:v>
                </c:pt>
                <c:pt idx="196">
                  <c:v>1376.6</c:v>
                </c:pt>
                <c:pt idx="197">
                  <c:v>1438.1</c:v>
                </c:pt>
                <c:pt idx="198">
                  <c:v>1467.5</c:v>
                </c:pt>
                <c:pt idx="199">
                  <c:v>1483.4</c:v>
                </c:pt>
              </c:numCache>
            </c:numRef>
          </c:val>
          <c:smooth val="0"/>
        </c:ser>
        <c:dLbls>
          <c:showLegendKey val="0"/>
          <c:showVal val="0"/>
          <c:showCatName val="0"/>
          <c:showSerName val="0"/>
          <c:showPercent val="0"/>
          <c:showBubbleSize val="0"/>
        </c:dLbls>
        <c:marker val="0"/>
        <c:smooth val="0"/>
        <c:axId val="841777918"/>
        <c:axId val="54700526"/>
      </c:lineChart>
      <c:catAx>
        <c:axId val="84177791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4700526"/>
        <c:crosses val="autoZero"/>
        <c:auto val="1"/>
        <c:lblAlgn val="ctr"/>
        <c:lblOffset val="100"/>
        <c:noMultiLvlLbl val="0"/>
      </c:catAx>
      <c:valAx>
        <c:axId val="54700526"/>
        <c:scaling>
          <c:orientation val="minMax"/>
          <c:min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4177791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麻醉室床位平均等待时间随床位数量变化</a:t>
            </a:r>
          </a:p>
        </c:rich>
      </c:tx>
      <c:layout/>
      <c:overlay val="0"/>
      <c:spPr>
        <a:noFill/>
        <a:ln>
          <a:noFill/>
        </a:ln>
        <a:effectLst/>
      </c:spPr>
    </c:title>
    <c:autoTitleDeleted val="0"/>
    <c:plotArea>
      <c:layout>
        <c:manualLayout>
          <c:layoutTarget val="inner"/>
          <c:xMode val="edge"/>
          <c:yMode val="edge"/>
          <c:x val="0.0775833333333333"/>
          <c:y val="0.152083333333333"/>
          <c:w val="0.894638888888889"/>
          <c:h val="0.689444444444444"/>
        </c:manualLayout>
      </c:layout>
      <c:lineChart>
        <c:grouping val="standard"/>
        <c:varyColors val="0"/>
        <c:ser>
          <c:idx val="0"/>
          <c:order val="0"/>
          <c:spPr>
            <a:ln w="28575" cap="rnd">
              <a:solidFill>
                <a:schemeClr val="accent1"/>
              </a:solidFill>
              <a:round/>
            </a:ln>
            <a:effectLst/>
          </c:spPr>
          <c:marker>
            <c:symbol val="none"/>
          </c:marker>
          <c:dLbls>
            <c:delete val="1"/>
          </c:dLbls>
          <c:val>
            <c:numRef>
              <c:f>[export.xlsx]Sheet4!$F$16:$F$12553</c:f>
              <c:numCache>
                <c:formatCode>General</c:formatCode>
                <c:ptCount val="200"/>
                <c:pt idx="0">
                  <c:v>330.98</c:v>
                </c:pt>
                <c:pt idx="1">
                  <c:v>332.43</c:v>
                </c:pt>
                <c:pt idx="2">
                  <c:v>317.66</c:v>
                </c:pt>
                <c:pt idx="3">
                  <c:v>328.93</c:v>
                </c:pt>
                <c:pt idx="4">
                  <c:v>323.92</c:v>
                </c:pt>
                <c:pt idx="5">
                  <c:v>306.93</c:v>
                </c:pt>
                <c:pt idx="6">
                  <c:v>317.76</c:v>
                </c:pt>
                <c:pt idx="7">
                  <c:v>325.96</c:v>
                </c:pt>
                <c:pt idx="8">
                  <c:v>315.07</c:v>
                </c:pt>
                <c:pt idx="9">
                  <c:v>307.2</c:v>
                </c:pt>
                <c:pt idx="10">
                  <c:v>302.48</c:v>
                </c:pt>
                <c:pt idx="11">
                  <c:v>316.44</c:v>
                </c:pt>
                <c:pt idx="12">
                  <c:v>309.29</c:v>
                </c:pt>
                <c:pt idx="13">
                  <c:v>325.88</c:v>
                </c:pt>
                <c:pt idx="14">
                  <c:v>311.29</c:v>
                </c:pt>
                <c:pt idx="15">
                  <c:v>301.84</c:v>
                </c:pt>
                <c:pt idx="16">
                  <c:v>306.86</c:v>
                </c:pt>
                <c:pt idx="17">
                  <c:v>300.53</c:v>
                </c:pt>
                <c:pt idx="18">
                  <c:v>304.98</c:v>
                </c:pt>
                <c:pt idx="19">
                  <c:v>289.19</c:v>
                </c:pt>
                <c:pt idx="20">
                  <c:v>291.83</c:v>
                </c:pt>
                <c:pt idx="21">
                  <c:v>305.1</c:v>
                </c:pt>
                <c:pt idx="22">
                  <c:v>296.07</c:v>
                </c:pt>
                <c:pt idx="23">
                  <c:v>315.11</c:v>
                </c:pt>
                <c:pt idx="24">
                  <c:v>299.57</c:v>
                </c:pt>
                <c:pt idx="25">
                  <c:v>284</c:v>
                </c:pt>
                <c:pt idx="26">
                  <c:v>290.4</c:v>
                </c:pt>
                <c:pt idx="27">
                  <c:v>295.86</c:v>
                </c:pt>
                <c:pt idx="28">
                  <c:v>296.65</c:v>
                </c:pt>
                <c:pt idx="29">
                  <c:v>286.8</c:v>
                </c:pt>
                <c:pt idx="30">
                  <c:v>270.99</c:v>
                </c:pt>
                <c:pt idx="31">
                  <c:v>257.46</c:v>
                </c:pt>
                <c:pt idx="32">
                  <c:v>266.41</c:v>
                </c:pt>
                <c:pt idx="33">
                  <c:v>255.71</c:v>
                </c:pt>
                <c:pt idx="34">
                  <c:v>264.01</c:v>
                </c:pt>
                <c:pt idx="35">
                  <c:v>283.68</c:v>
                </c:pt>
                <c:pt idx="36">
                  <c:v>270.22</c:v>
                </c:pt>
                <c:pt idx="37">
                  <c:v>256.08</c:v>
                </c:pt>
                <c:pt idx="38">
                  <c:v>259.97</c:v>
                </c:pt>
                <c:pt idx="39">
                  <c:v>258.2</c:v>
                </c:pt>
                <c:pt idx="40">
                  <c:v>261.67</c:v>
                </c:pt>
                <c:pt idx="41">
                  <c:v>249.35</c:v>
                </c:pt>
                <c:pt idx="42">
                  <c:v>244.36</c:v>
                </c:pt>
                <c:pt idx="43">
                  <c:v>250.51</c:v>
                </c:pt>
                <c:pt idx="44">
                  <c:v>255.73</c:v>
                </c:pt>
                <c:pt idx="45">
                  <c:v>226.94</c:v>
                </c:pt>
                <c:pt idx="46">
                  <c:v>242.44</c:v>
                </c:pt>
                <c:pt idx="47">
                  <c:v>241.28</c:v>
                </c:pt>
                <c:pt idx="48">
                  <c:v>258.03</c:v>
                </c:pt>
                <c:pt idx="49">
                  <c:v>243.88</c:v>
                </c:pt>
                <c:pt idx="50">
                  <c:v>244.77</c:v>
                </c:pt>
                <c:pt idx="51">
                  <c:v>249.55</c:v>
                </c:pt>
                <c:pt idx="52">
                  <c:v>227.73</c:v>
                </c:pt>
                <c:pt idx="53">
                  <c:v>240.73</c:v>
                </c:pt>
                <c:pt idx="54">
                  <c:v>236.23</c:v>
                </c:pt>
                <c:pt idx="55">
                  <c:v>210.93</c:v>
                </c:pt>
                <c:pt idx="56">
                  <c:v>238.88</c:v>
                </c:pt>
                <c:pt idx="57">
                  <c:v>243</c:v>
                </c:pt>
                <c:pt idx="58">
                  <c:v>256.49</c:v>
                </c:pt>
                <c:pt idx="59">
                  <c:v>244.93</c:v>
                </c:pt>
                <c:pt idx="60">
                  <c:v>248.44</c:v>
                </c:pt>
                <c:pt idx="61">
                  <c:v>237.01</c:v>
                </c:pt>
                <c:pt idx="62">
                  <c:v>234.93</c:v>
                </c:pt>
                <c:pt idx="63">
                  <c:v>247.81</c:v>
                </c:pt>
                <c:pt idx="64">
                  <c:v>239.32</c:v>
                </c:pt>
                <c:pt idx="65">
                  <c:v>230.87</c:v>
                </c:pt>
                <c:pt idx="66">
                  <c:v>231.52</c:v>
                </c:pt>
                <c:pt idx="67">
                  <c:v>233.96</c:v>
                </c:pt>
                <c:pt idx="68">
                  <c:v>244.68</c:v>
                </c:pt>
                <c:pt idx="69">
                  <c:v>238.72</c:v>
                </c:pt>
                <c:pt idx="70">
                  <c:v>246.88</c:v>
                </c:pt>
                <c:pt idx="71">
                  <c:v>243.33</c:v>
                </c:pt>
                <c:pt idx="72">
                  <c:v>241.91</c:v>
                </c:pt>
                <c:pt idx="73">
                  <c:v>226.7</c:v>
                </c:pt>
                <c:pt idx="74">
                  <c:v>219.63</c:v>
                </c:pt>
                <c:pt idx="75">
                  <c:v>214.27</c:v>
                </c:pt>
                <c:pt idx="76">
                  <c:v>222.05</c:v>
                </c:pt>
                <c:pt idx="77">
                  <c:v>208.99</c:v>
                </c:pt>
                <c:pt idx="78">
                  <c:v>208.16</c:v>
                </c:pt>
                <c:pt idx="79">
                  <c:v>226.65</c:v>
                </c:pt>
                <c:pt idx="80">
                  <c:v>223.42</c:v>
                </c:pt>
                <c:pt idx="81">
                  <c:v>213.66</c:v>
                </c:pt>
                <c:pt idx="82">
                  <c:v>221.56</c:v>
                </c:pt>
                <c:pt idx="83">
                  <c:v>215.99</c:v>
                </c:pt>
                <c:pt idx="84">
                  <c:v>213.56</c:v>
                </c:pt>
                <c:pt idx="85">
                  <c:v>201.97</c:v>
                </c:pt>
                <c:pt idx="86">
                  <c:v>208.38</c:v>
                </c:pt>
                <c:pt idx="87">
                  <c:v>217.96</c:v>
                </c:pt>
                <c:pt idx="88">
                  <c:v>196.81</c:v>
                </c:pt>
                <c:pt idx="89">
                  <c:v>209.54</c:v>
                </c:pt>
                <c:pt idx="90">
                  <c:v>203.75</c:v>
                </c:pt>
                <c:pt idx="91">
                  <c:v>205.36</c:v>
                </c:pt>
                <c:pt idx="92">
                  <c:v>200.26</c:v>
                </c:pt>
                <c:pt idx="93">
                  <c:v>210.03</c:v>
                </c:pt>
                <c:pt idx="94">
                  <c:v>207.62</c:v>
                </c:pt>
                <c:pt idx="95">
                  <c:v>206.79</c:v>
                </c:pt>
                <c:pt idx="96">
                  <c:v>203.65</c:v>
                </c:pt>
                <c:pt idx="97">
                  <c:v>196.39</c:v>
                </c:pt>
                <c:pt idx="98">
                  <c:v>195.39</c:v>
                </c:pt>
                <c:pt idx="99">
                  <c:v>198.86</c:v>
                </c:pt>
                <c:pt idx="100">
                  <c:v>208.53</c:v>
                </c:pt>
                <c:pt idx="101">
                  <c:v>199.11</c:v>
                </c:pt>
                <c:pt idx="102">
                  <c:v>194.83</c:v>
                </c:pt>
                <c:pt idx="103">
                  <c:v>197.46</c:v>
                </c:pt>
                <c:pt idx="104">
                  <c:v>217.55</c:v>
                </c:pt>
                <c:pt idx="105">
                  <c:v>197.72</c:v>
                </c:pt>
                <c:pt idx="106">
                  <c:v>197.88</c:v>
                </c:pt>
                <c:pt idx="107">
                  <c:v>197.06</c:v>
                </c:pt>
                <c:pt idx="108">
                  <c:v>184.53</c:v>
                </c:pt>
                <c:pt idx="109">
                  <c:v>196.75</c:v>
                </c:pt>
                <c:pt idx="110">
                  <c:v>183.09</c:v>
                </c:pt>
                <c:pt idx="111">
                  <c:v>189.39</c:v>
                </c:pt>
                <c:pt idx="112">
                  <c:v>184.36</c:v>
                </c:pt>
                <c:pt idx="113">
                  <c:v>188.15</c:v>
                </c:pt>
                <c:pt idx="114">
                  <c:v>176.44</c:v>
                </c:pt>
                <c:pt idx="115">
                  <c:v>209.74</c:v>
                </c:pt>
                <c:pt idx="116">
                  <c:v>187.59</c:v>
                </c:pt>
                <c:pt idx="117">
                  <c:v>189.98</c:v>
                </c:pt>
                <c:pt idx="118">
                  <c:v>178.64</c:v>
                </c:pt>
                <c:pt idx="119">
                  <c:v>186.56</c:v>
                </c:pt>
                <c:pt idx="120">
                  <c:v>188.51</c:v>
                </c:pt>
                <c:pt idx="121">
                  <c:v>175.44</c:v>
                </c:pt>
                <c:pt idx="122">
                  <c:v>176.44</c:v>
                </c:pt>
                <c:pt idx="123">
                  <c:v>174.31</c:v>
                </c:pt>
                <c:pt idx="124">
                  <c:v>195.61</c:v>
                </c:pt>
                <c:pt idx="125">
                  <c:v>169.81</c:v>
                </c:pt>
                <c:pt idx="126">
                  <c:v>190.06</c:v>
                </c:pt>
                <c:pt idx="127">
                  <c:v>182.89</c:v>
                </c:pt>
                <c:pt idx="128">
                  <c:v>188.61</c:v>
                </c:pt>
                <c:pt idx="129">
                  <c:v>178.09</c:v>
                </c:pt>
                <c:pt idx="130">
                  <c:v>184.15</c:v>
                </c:pt>
                <c:pt idx="131">
                  <c:v>179.24</c:v>
                </c:pt>
                <c:pt idx="132">
                  <c:v>184.63</c:v>
                </c:pt>
                <c:pt idx="133">
                  <c:v>185.07</c:v>
                </c:pt>
                <c:pt idx="134">
                  <c:v>166.74</c:v>
                </c:pt>
                <c:pt idx="135">
                  <c:v>181.5</c:v>
                </c:pt>
                <c:pt idx="136">
                  <c:v>172.15</c:v>
                </c:pt>
                <c:pt idx="137">
                  <c:v>189.56</c:v>
                </c:pt>
                <c:pt idx="138">
                  <c:v>185.84</c:v>
                </c:pt>
                <c:pt idx="139">
                  <c:v>179.13</c:v>
                </c:pt>
                <c:pt idx="140">
                  <c:v>166.39</c:v>
                </c:pt>
                <c:pt idx="141">
                  <c:v>174.74</c:v>
                </c:pt>
                <c:pt idx="142">
                  <c:v>170.57</c:v>
                </c:pt>
                <c:pt idx="143">
                  <c:v>179.99</c:v>
                </c:pt>
                <c:pt idx="144">
                  <c:v>185.31</c:v>
                </c:pt>
                <c:pt idx="145">
                  <c:v>172.79</c:v>
                </c:pt>
                <c:pt idx="146">
                  <c:v>168.97</c:v>
                </c:pt>
                <c:pt idx="147">
                  <c:v>171.64</c:v>
                </c:pt>
                <c:pt idx="148">
                  <c:v>173.82</c:v>
                </c:pt>
                <c:pt idx="149">
                  <c:v>174.45</c:v>
                </c:pt>
                <c:pt idx="150">
                  <c:v>185.3</c:v>
                </c:pt>
                <c:pt idx="151">
                  <c:v>181.85</c:v>
                </c:pt>
                <c:pt idx="152">
                  <c:v>192.23</c:v>
                </c:pt>
                <c:pt idx="153">
                  <c:v>174.64</c:v>
                </c:pt>
                <c:pt idx="154">
                  <c:v>165.55</c:v>
                </c:pt>
                <c:pt idx="155">
                  <c:v>179.05</c:v>
                </c:pt>
                <c:pt idx="156">
                  <c:v>172.59</c:v>
                </c:pt>
                <c:pt idx="157">
                  <c:v>179.78</c:v>
                </c:pt>
                <c:pt idx="158">
                  <c:v>194.63</c:v>
                </c:pt>
                <c:pt idx="159">
                  <c:v>188.07</c:v>
                </c:pt>
                <c:pt idx="160">
                  <c:v>187.54</c:v>
                </c:pt>
                <c:pt idx="161">
                  <c:v>182.99</c:v>
                </c:pt>
                <c:pt idx="162">
                  <c:v>172.27</c:v>
                </c:pt>
                <c:pt idx="163">
                  <c:v>183.45</c:v>
                </c:pt>
                <c:pt idx="164">
                  <c:v>180.14</c:v>
                </c:pt>
                <c:pt idx="165">
                  <c:v>178.07</c:v>
                </c:pt>
                <c:pt idx="166">
                  <c:v>181.92</c:v>
                </c:pt>
                <c:pt idx="167">
                  <c:v>174.71</c:v>
                </c:pt>
                <c:pt idx="168">
                  <c:v>182.15</c:v>
                </c:pt>
                <c:pt idx="169">
                  <c:v>184.29</c:v>
                </c:pt>
                <c:pt idx="170">
                  <c:v>178.02</c:v>
                </c:pt>
                <c:pt idx="171">
                  <c:v>189.02</c:v>
                </c:pt>
                <c:pt idx="172">
                  <c:v>180.24</c:v>
                </c:pt>
                <c:pt idx="173">
                  <c:v>162.97</c:v>
                </c:pt>
                <c:pt idx="174">
                  <c:v>176.46</c:v>
                </c:pt>
                <c:pt idx="175">
                  <c:v>184.45</c:v>
                </c:pt>
                <c:pt idx="176">
                  <c:v>180.71</c:v>
                </c:pt>
                <c:pt idx="177">
                  <c:v>179.5</c:v>
                </c:pt>
                <c:pt idx="178">
                  <c:v>183.57</c:v>
                </c:pt>
                <c:pt idx="179">
                  <c:v>177.74</c:v>
                </c:pt>
                <c:pt idx="180">
                  <c:v>180.83</c:v>
                </c:pt>
                <c:pt idx="181">
                  <c:v>186.31</c:v>
                </c:pt>
                <c:pt idx="182">
                  <c:v>179.06</c:v>
                </c:pt>
                <c:pt idx="183">
                  <c:v>173.26</c:v>
                </c:pt>
                <c:pt idx="184">
                  <c:v>160.1</c:v>
                </c:pt>
                <c:pt idx="185">
                  <c:v>167.26</c:v>
                </c:pt>
                <c:pt idx="186">
                  <c:v>160.65</c:v>
                </c:pt>
                <c:pt idx="187">
                  <c:v>172.13</c:v>
                </c:pt>
                <c:pt idx="188">
                  <c:v>170.69</c:v>
                </c:pt>
                <c:pt idx="189">
                  <c:v>156.59</c:v>
                </c:pt>
                <c:pt idx="190">
                  <c:v>169.21</c:v>
                </c:pt>
                <c:pt idx="191">
                  <c:v>175.08</c:v>
                </c:pt>
                <c:pt idx="192">
                  <c:v>170.15</c:v>
                </c:pt>
                <c:pt idx="193">
                  <c:v>177.21</c:v>
                </c:pt>
                <c:pt idx="194">
                  <c:v>178.45</c:v>
                </c:pt>
                <c:pt idx="195">
                  <c:v>167.99</c:v>
                </c:pt>
                <c:pt idx="196">
                  <c:v>169.6</c:v>
                </c:pt>
                <c:pt idx="197">
                  <c:v>172.8</c:v>
                </c:pt>
                <c:pt idx="198">
                  <c:v>173.33</c:v>
                </c:pt>
                <c:pt idx="199">
                  <c:v>154.27</c:v>
                </c:pt>
              </c:numCache>
            </c:numRef>
          </c:val>
          <c:smooth val="0"/>
        </c:ser>
        <c:dLbls>
          <c:showLegendKey val="0"/>
          <c:showVal val="0"/>
          <c:showCatName val="0"/>
          <c:showSerName val="0"/>
          <c:showPercent val="0"/>
          <c:showBubbleSize val="0"/>
        </c:dLbls>
        <c:marker val="0"/>
        <c:smooth val="0"/>
        <c:axId val="498527451"/>
        <c:axId val="886308422"/>
      </c:lineChart>
      <c:catAx>
        <c:axId val="49852745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86308422"/>
        <c:crosses val="autoZero"/>
        <c:auto val="1"/>
        <c:lblAlgn val="ctr"/>
        <c:lblOffset val="100"/>
        <c:noMultiLvlLbl val="0"/>
      </c:catAx>
      <c:valAx>
        <c:axId val="886308422"/>
        <c:scaling>
          <c:orientation val="minMax"/>
          <c:min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9852745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altLang="en-US"/>
              <a:t>模拟</a:t>
            </a:r>
            <a:r>
              <a:rPr lang="en-US" altLang="zh-CN"/>
              <a:t>720</a:t>
            </a:r>
            <a:r>
              <a:rPr altLang="en-US"/>
              <a:t>小时和</a:t>
            </a:r>
            <a:r>
              <a:rPr lang="en-US" altLang="zh-CN"/>
              <a:t>24</a:t>
            </a:r>
            <a:r>
              <a:rPr altLang="en-US"/>
              <a:t>小时的差值</a:t>
            </a:r>
            <a:endParaRPr altLang="en-US"/>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[统计数据.xlsx]Sheet1!$F$2:$F$50</c:f>
              <c:numCache>
                <c:formatCode>General</c:formatCode>
                <c:ptCount val="49"/>
                <c:pt idx="0">
                  <c:v>206.880323786482</c:v>
                </c:pt>
                <c:pt idx="1">
                  <c:v>199.541556943615</c:v>
                </c:pt>
                <c:pt idx="2">
                  <c:v>187.670684317308</c:v>
                </c:pt>
                <c:pt idx="3">
                  <c:v>184.180138113271</c:v>
                </c:pt>
                <c:pt idx="4">
                  <c:v>160.248208211607</c:v>
                </c:pt>
                <c:pt idx="5">
                  <c:v>157.180519464125</c:v>
                </c:pt>
                <c:pt idx="6">
                  <c:v>127.485218712004</c:v>
                </c:pt>
                <c:pt idx="7">
                  <c:v>127.066469072062</c:v>
                </c:pt>
                <c:pt idx="8">
                  <c:v>106.278510936669</c:v>
                </c:pt>
                <c:pt idx="9">
                  <c:v>98.2637316929667</c:v>
                </c:pt>
                <c:pt idx="10">
                  <c:v>82.3732704214534</c:v>
                </c:pt>
                <c:pt idx="11">
                  <c:v>81.9776550578189</c:v>
                </c:pt>
                <c:pt idx="12">
                  <c:v>78.12935373099</c:v>
                </c:pt>
                <c:pt idx="13">
                  <c:v>77.6694649183028</c:v>
                </c:pt>
                <c:pt idx="14">
                  <c:v>72.2829264812329</c:v>
                </c:pt>
                <c:pt idx="15">
                  <c:v>80.7307658559371</c:v>
                </c:pt>
                <c:pt idx="16">
                  <c:v>74.0788675197931</c:v>
                </c:pt>
                <c:pt idx="17">
                  <c:v>75.301925211795</c:v>
                </c:pt>
                <c:pt idx="18">
                  <c:v>73.3604949075954</c:v>
                </c:pt>
                <c:pt idx="19">
                  <c:v>70.2742121310614</c:v>
                </c:pt>
                <c:pt idx="20">
                  <c:v>68.8715230340263</c:v>
                </c:pt>
                <c:pt idx="21">
                  <c:v>73.9792846947245</c:v>
                </c:pt>
                <c:pt idx="22">
                  <c:v>71.8348968380293</c:v>
                </c:pt>
                <c:pt idx="23">
                  <c:v>69.7160183626202</c:v>
                </c:pt>
                <c:pt idx="24">
                  <c:v>62.7024537021229</c:v>
                </c:pt>
                <c:pt idx="25">
                  <c:v>66.0667057295208</c:v>
                </c:pt>
                <c:pt idx="26">
                  <c:v>67.5046376400531</c:v>
                </c:pt>
                <c:pt idx="27">
                  <c:v>68.1996208607393</c:v>
                </c:pt>
                <c:pt idx="28">
                  <c:v>67.6610993763325</c:v>
                </c:pt>
                <c:pt idx="29">
                  <c:v>60.6606248178983</c:v>
                </c:pt>
                <c:pt idx="30">
                  <c:v>60.9030950149988</c:v>
                </c:pt>
                <c:pt idx="31">
                  <c:v>66.2767523267436</c:v>
                </c:pt>
                <c:pt idx="32">
                  <c:v>64.5116179712607</c:v>
                </c:pt>
                <c:pt idx="33">
                  <c:v>65.6102818959946</c:v>
                </c:pt>
                <c:pt idx="34">
                  <c:v>56.1584384959966</c:v>
                </c:pt>
                <c:pt idx="35">
                  <c:v>62.3634881528461</c:v>
                </c:pt>
                <c:pt idx="36">
                  <c:v>77.2103749472228</c:v>
                </c:pt>
                <c:pt idx="37">
                  <c:v>64.6261269939783</c:v>
                </c:pt>
                <c:pt idx="38">
                  <c:v>66.9050888305507</c:v>
                </c:pt>
                <c:pt idx="39">
                  <c:v>66.552340577857</c:v>
                </c:pt>
                <c:pt idx="40">
                  <c:v>68.606379031988</c:v>
                </c:pt>
                <c:pt idx="41">
                  <c:v>68.6815298996645</c:v>
                </c:pt>
                <c:pt idx="42">
                  <c:v>67.405699383975</c:v>
                </c:pt>
                <c:pt idx="43">
                  <c:v>62.5435408771648</c:v>
                </c:pt>
                <c:pt idx="44">
                  <c:v>71.7573658708091</c:v>
                </c:pt>
                <c:pt idx="45">
                  <c:v>69.8278122405174</c:v>
                </c:pt>
                <c:pt idx="46">
                  <c:v>73.7672239824772</c:v>
                </c:pt>
                <c:pt idx="47">
                  <c:v>62.2871308508864</c:v>
                </c:pt>
                <c:pt idx="48">
                  <c:v>62.1266470204807</c:v>
                </c:pt>
              </c:numCache>
            </c:numRef>
          </c:val>
          <c:smooth val="0"/>
        </c:ser>
        <c:dLbls>
          <c:showLegendKey val="0"/>
          <c:showVal val="0"/>
          <c:showCatName val="0"/>
          <c:showSerName val="0"/>
          <c:showPercent val="0"/>
          <c:showBubbleSize val="0"/>
        </c:dLbls>
        <c:marker val="0"/>
        <c:smooth val="0"/>
        <c:axId val="490744044"/>
        <c:axId val="961582949"/>
      </c:lineChart>
      <c:catAx>
        <c:axId val="4907440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61582949"/>
        <c:crosses val="autoZero"/>
        <c:auto val="1"/>
        <c:lblAlgn val="ctr"/>
        <c:lblOffset val="100"/>
        <c:noMultiLvlLbl val="0"/>
      </c:catAx>
      <c:valAx>
        <c:axId val="96158294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9074404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CCU</a:t>
            </a:r>
            <a:r>
              <a:rPr altLang="en-US"/>
              <a:t>病房平均等待人数随病床数量变化</a:t>
            </a:r>
            <a:endParaRPr altLang="en-US"/>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[data.xlsx]Sheet4!$G$14:$G$12551</c:f>
              <c:numCache>
                <c:formatCode>General</c:formatCode>
                <c:ptCount val="200"/>
                <c:pt idx="0">
                  <c:v>64.398</c:v>
                </c:pt>
                <c:pt idx="1">
                  <c:v>58.333</c:v>
                </c:pt>
                <c:pt idx="2">
                  <c:v>52.623</c:v>
                </c:pt>
                <c:pt idx="3">
                  <c:v>55.773</c:v>
                </c:pt>
                <c:pt idx="4">
                  <c:v>50.354</c:v>
                </c:pt>
                <c:pt idx="5">
                  <c:v>32.601</c:v>
                </c:pt>
                <c:pt idx="6">
                  <c:v>30.046</c:v>
                </c:pt>
                <c:pt idx="7">
                  <c:v>27.77</c:v>
                </c:pt>
                <c:pt idx="8">
                  <c:v>26.001</c:v>
                </c:pt>
                <c:pt idx="9">
                  <c:v>27.803</c:v>
                </c:pt>
                <c:pt idx="10">
                  <c:v>16.075</c:v>
                </c:pt>
                <c:pt idx="11">
                  <c:v>22.202</c:v>
                </c:pt>
                <c:pt idx="12">
                  <c:v>6.483</c:v>
                </c:pt>
                <c:pt idx="13">
                  <c:v>6.0245</c:v>
                </c:pt>
                <c:pt idx="14">
                  <c:v>3.5276</c:v>
                </c:pt>
                <c:pt idx="15">
                  <c:v>1.8699</c:v>
                </c:pt>
                <c:pt idx="16">
                  <c:v>3.6829</c:v>
                </c:pt>
                <c:pt idx="17">
                  <c:v>1.534</c:v>
                </c:pt>
                <c:pt idx="18">
                  <c:v>2.2997</c:v>
                </c:pt>
                <c:pt idx="19">
                  <c:v>1.0587</c:v>
                </c:pt>
                <c:pt idx="20">
                  <c:v>1.4597</c:v>
                </c:pt>
                <c:pt idx="21">
                  <c:v>1.4737</c:v>
                </c:pt>
                <c:pt idx="22">
                  <c:v>1.2244</c:v>
                </c:pt>
                <c:pt idx="23">
                  <c:v>1.4283</c:v>
                </c:pt>
                <c:pt idx="24">
                  <c:v>0.81276</c:v>
                </c:pt>
                <c:pt idx="25">
                  <c:v>0.93011</c:v>
                </c:pt>
                <c:pt idx="26">
                  <c:v>1.1026</c:v>
                </c:pt>
                <c:pt idx="27">
                  <c:v>1.1872</c:v>
                </c:pt>
                <c:pt idx="28">
                  <c:v>1.4081</c:v>
                </c:pt>
                <c:pt idx="29">
                  <c:v>1.3933</c:v>
                </c:pt>
                <c:pt idx="30">
                  <c:v>1.0502</c:v>
                </c:pt>
                <c:pt idx="31">
                  <c:v>0.81305</c:v>
                </c:pt>
                <c:pt idx="32">
                  <c:v>1.0641</c:v>
                </c:pt>
                <c:pt idx="33">
                  <c:v>1.1468</c:v>
                </c:pt>
                <c:pt idx="34">
                  <c:v>1.4045</c:v>
                </c:pt>
                <c:pt idx="35">
                  <c:v>1.7306</c:v>
                </c:pt>
                <c:pt idx="36">
                  <c:v>1.0791</c:v>
                </c:pt>
                <c:pt idx="37">
                  <c:v>1.1335</c:v>
                </c:pt>
                <c:pt idx="38">
                  <c:v>1.0479</c:v>
                </c:pt>
                <c:pt idx="39">
                  <c:v>1.2395</c:v>
                </c:pt>
                <c:pt idx="40">
                  <c:v>1.3371</c:v>
                </c:pt>
                <c:pt idx="41">
                  <c:v>1.1189</c:v>
                </c:pt>
                <c:pt idx="42">
                  <c:v>1.2843</c:v>
                </c:pt>
                <c:pt idx="43">
                  <c:v>1.1125</c:v>
                </c:pt>
                <c:pt idx="44">
                  <c:v>1.1082</c:v>
                </c:pt>
                <c:pt idx="45">
                  <c:v>0.98523</c:v>
                </c:pt>
                <c:pt idx="46">
                  <c:v>0.81111</c:v>
                </c:pt>
                <c:pt idx="47">
                  <c:v>0.91627</c:v>
                </c:pt>
                <c:pt idx="48">
                  <c:v>1.009</c:v>
                </c:pt>
                <c:pt idx="49">
                  <c:v>1.3951</c:v>
                </c:pt>
                <c:pt idx="50">
                  <c:v>1.0418</c:v>
                </c:pt>
                <c:pt idx="51">
                  <c:v>1.1129</c:v>
                </c:pt>
                <c:pt idx="52">
                  <c:v>1.0128</c:v>
                </c:pt>
                <c:pt idx="53">
                  <c:v>1.1817</c:v>
                </c:pt>
                <c:pt idx="54">
                  <c:v>0.84037</c:v>
                </c:pt>
                <c:pt idx="55">
                  <c:v>1.283</c:v>
                </c:pt>
                <c:pt idx="56">
                  <c:v>1.1874</c:v>
                </c:pt>
                <c:pt idx="57">
                  <c:v>1.1688</c:v>
                </c:pt>
                <c:pt idx="58">
                  <c:v>0.98051</c:v>
                </c:pt>
                <c:pt idx="59">
                  <c:v>1.3786</c:v>
                </c:pt>
                <c:pt idx="60">
                  <c:v>0.78878</c:v>
                </c:pt>
                <c:pt idx="61">
                  <c:v>1.5668</c:v>
                </c:pt>
                <c:pt idx="62">
                  <c:v>0.86313</c:v>
                </c:pt>
                <c:pt idx="63">
                  <c:v>1.0419</c:v>
                </c:pt>
                <c:pt idx="64">
                  <c:v>1.0387</c:v>
                </c:pt>
                <c:pt idx="65">
                  <c:v>1.1655</c:v>
                </c:pt>
                <c:pt idx="66">
                  <c:v>1.5881</c:v>
                </c:pt>
                <c:pt idx="67">
                  <c:v>1.2734</c:v>
                </c:pt>
                <c:pt idx="68">
                  <c:v>1.482</c:v>
                </c:pt>
                <c:pt idx="69">
                  <c:v>1.2671</c:v>
                </c:pt>
                <c:pt idx="70">
                  <c:v>1.22</c:v>
                </c:pt>
                <c:pt idx="71">
                  <c:v>1.2906</c:v>
                </c:pt>
                <c:pt idx="72">
                  <c:v>1.2522</c:v>
                </c:pt>
                <c:pt idx="73">
                  <c:v>1.2681</c:v>
                </c:pt>
                <c:pt idx="74">
                  <c:v>1.2064</c:v>
                </c:pt>
                <c:pt idx="75">
                  <c:v>1.1887</c:v>
                </c:pt>
                <c:pt idx="76">
                  <c:v>1.135</c:v>
                </c:pt>
                <c:pt idx="77">
                  <c:v>1.2632</c:v>
                </c:pt>
                <c:pt idx="78">
                  <c:v>1.2441</c:v>
                </c:pt>
                <c:pt idx="79">
                  <c:v>0.90452</c:v>
                </c:pt>
                <c:pt idx="80">
                  <c:v>1.3417</c:v>
                </c:pt>
                <c:pt idx="81">
                  <c:v>1.038</c:v>
                </c:pt>
                <c:pt idx="82">
                  <c:v>1.1009</c:v>
                </c:pt>
                <c:pt idx="83">
                  <c:v>1.5393</c:v>
                </c:pt>
                <c:pt idx="84">
                  <c:v>1.1102</c:v>
                </c:pt>
                <c:pt idx="85">
                  <c:v>0.94568</c:v>
                </c:pt>
                <c:pt idx="86">
                  <c:v>1.306</c:v>
                </c:pt>
                <c:pt idx="87">
                  <c:v>1.0652</c:v>
                </c:pt>
                <c:pt idx="88">
                  <c:v>1.4839</c:v>
                </c:pt>
                <c:pt idx="89">
                  <c:v>1.2435</c:v>
                </c:pt>
                <c:pt idx="90">
                  <c:v>1.1945</c:v>
                </c:pt>
                <c:pt idx="91">
                  <c:v>1.1937</c:v>
                </c:pt>
                <c:pt idx="92">
                  <c:v>1.5352</c:v>
                </c:pt>
                <c:pt idx="93">
                  <c:v>1.4207</c:v>
                </c:pt>
                <c:pt idx="94">
                  <c:v>0.98204</c:v>
                </c:pt>
                <c:pt idx="95">
                  <c:v>1.0368</c:v>
                </c:pt>
                <c:pt idx="96">
                  <c:v>0.97155</c:v>
                </c:pt>
                <c:pt idx="97">
                  <c:v>1.1565</c:v>
                </c:pt>
                <c:pt idx="98">
                  <c:v>1.3278</c:v>
                </c:pt>
                <c:pt idx="99">
                  <c:v>1.2175</c:v>
                </c:pt>
                <c:pt idx="100">
                  <c:v>1.1114</c:v>
                </c:pt>
                <c:pt idx="101">
                  <c:v>1.0983</c:v>
                </c:pt>
                <c:pt idx="102">
                  <c:v>1.1701</c:v>
                </c:pt>
                <c:pt idx="103">
                  <c:v>1.5963</c:v>
                </c:pt>
                <c:pt idx="104">
                  <c:v>1.168</c:v>
                </c:pt>
                <c:pt idx="105">
                  <c:v>1.2563</c:v>
                </c:pt>
                <c:pt idx="106">
                  <c:v>1.3133</c:v>
                </c:pt>
                <c:pt idx="107">
                  <c:v>0.98694</c:v>
                </c:pt>
                <c:pt idx="108">
                  <c:v>1.3466</c:v>
                </c:pt>
                <c:pt idx="109">
                  <c:v>1.3933</c:v>
                </c:pt>
                <c:pt idx="110">
                  <c:v>1.3818</c:v>
                </c:pt>
                <c:pt idx="111">
                  <c:v>1.0639</c:v>
                </c:pt>
                <c:pt idx="112">
                  <c:v>0.95085</c:v>
                </c:pt>
                <c:pt idx="113">
                  <c:v>1.297</c:v>
                </c:pt>
                <c:pt idx="114">
                  <c:v>1.1822</c:v>
                </c:pt>
                <c:pt idx="115">
                  <c:v>1.2478</c:v>
                </c:pt>
                <c:pt idx="116">
                  <c:v>0.96939</c:v>
                </c:pt>
                <c:pt idx="117">
                  <c:v>1.1525</c:v>
                </c:pt>
                <c:pt idx="118">
                  <c:v>1.1476</c:v>
                </c:pt>
                <c:pt idx="119">
                  <c:v>1.403</c:v>
                </c:pt>
                <c:pt idx="120">
                  <c:v>1.0069</c:v>
                </c:pt>
                <c:pt idx="121">
                  <c:v>1.2189</c:v>
                </c:pt>
                <c:pt idx="122">
                  <c:v>1.0179</c:v>
                </c:pt>
                <c:pt idx="123">
                  <c:v>1.2441</c:v>
                </c:pt>
                <c:pt idx="124">
                  <c:v>1.1721</c:v>
                </c:pt>
                <c:pt idx="125">
                  <c:v>1.3523</c:v>
                </c:pt>
                <c:pt idx="126">
                  <c:v>1.1115</c:v>
                </c:pt>
                <c:pt idx="127">
                  <c:v>1.0243</c:v>
                </c:pt>
                <c:pt idx="128">
                  <c:v>1.2563</c:v>
                </c:pt>
                <c:pt idx="129">
                  <c:v>1.6789</c:v>
                </c:pt>
                <c:pt idx="130">
                  <c:v>1.0963</c:v>
                </c:pt>
                <c:pt idx="131">
                  <c:v>1.6032</c:v>
                </c:pt>
                <c:pt idx="132">
                  <c:v>0.76341</c:v>
                </c:pt>
                <c:pt idx="133">
                  <c:v>1.3458</c:v>
                </c:pt>
                <c:pt idx="134">
                  <c:v>0.96256</c:v>
                </c:pt>
                <c:pt idx="135">
                  <c:v>1.3895</c:v>
                </c:pt>
                <c:pt idx="136">
                  <c:v>1.0542</c:v>
                </c:pt>
                <c:pt idx="137">
                  <c:v>0.79635</c:v>
                </c:pt>
                <c:pt idx="138">
                  <c:v>1.0235</c:v>
                </c:pt>
                <c:pt idx="139">
                  <c:v>1.3618</c:v>
                </c:pt>
                <c:pt idx="140">
                  <c:v>0.96389</c:v>
                </c:pt>
                <c:pt idx="141">
                  <c:v>0.97215</c:v>
                </c:pt>
                <c:pt idx="142">
                  <c:v>1.2658</c:v>
                </c:pt>
                <c:pt idx="143">
                  <c:v>1.0608</c:v>
                </c:pt>
                <c:pt idx="144">
                  <c:v>0.86691</c:v>
                </c:pt>
                <c:pt idx="145">
                  <c:v>1.2386</c:v>
                </c:pt>
                <c:pt idx="146">
                  <c:v>1.0007</c:v>
                </c:pt>
                <c:pt idx="147">
                  <c:v>1.2946</c:v>
                </c:pt>
                <c:pt idx="148">
                  <c:v>1.3173</c:v>
                </c:pt>
                <c:pt idx="149">
                  <c:v>0.70976</c:v>
                </c:pt>
                <c:pt idx="150">
                  <c:v>1.2151</c:v>
                </c:pt>
                <c:pt idx="151">
                  <c:v>1.0146</c:v>
                </c:pt>
                <c:pt idx="152">
                  <c:v>1.1285</c:v>
                </c:pt>
                <c:pt idx="153">
                  <c:v>1.1863</c:v>
                </c:pt>
                <c:pt idx="154">
                  <c:v>1.4375</c:v>
                </c:pt>
                <c:pt idx="155">
                  <c:v>1.2402</c:v>
                </c:pt>
                <c:pt idx="156">
                  <c:v>0.95382</c:v>
                </c:pt>
                <c:pt idx="157">
                  <c:v>0.9881</c:v>
                </c:pt>
                <c:pt idx="158">
                  <c:v>1.1631</c:v>
                </c:pt>
                <c:pt idx="159">
                  <c:v>1.1423</c:v>
                </c:pt>
                <c:pt idx="160">
                  <c:v>1.2295</c:v>
                </c:pt>
                <c:pt idx="161">
                  <c:v>0.95587</c:v>
                </c:pt>
                <c:pt idx="162">
                  <c:v>1.2821</c:v>
                </c:pt>
                <c:pt idx="163">
                  <c:v>0.89502</c:v>
                </c:pt>
                <c:pt idx="164">
                  <c:v>0.9654</c:v>
                </c:pt>
                <c:pt idx="165">
                  <c:v>1.2121</c:v>
                </c:pt>
                <c:pt idx="166">
                  <c:v>1.1387</c:v>
                </c:pt>
                <c:pt idx="167">
                  <c:v>1.0719</c:v>
                </c:pt>
                <c:pt idx="168">
                  <c:v>1.0553</c:v>
                </c:pt>
                <c:pt idx="169">
                  <c:v>1.2193</c:v>
                </c:pt>
                <c:pt idx="170">
                  <c:v>0.98181</c:v>
                </c:pt>
                <c:pt idx="171">
                  <c:v>1.0452</c:v>
                </c:pt>
                <c:pt idx="172">
                  <c:v>1.6609</c:v>
                </c:pt>
                <c:pt idx="173">
                  <c:v>1.4489</c:v>
                </c:pt>
                <c:pt idx="174">
                  <c:v>0.69281</c:v>
                </c:pt>
                <c:pt idx="175">
                  <c:v>1.1814</c:v>
                </c:pt>
                <c:pt idx="176">
                  <c:v>1.1247</c:v>
                </c:pt>
                <c:pt idx="177">
                  <c:v>0.99262</c:v>
                </c:pt>
                <c:pt idx="178">
                  <c:v>0.97513</c:v>
                </c:pt>
                <c:pt idx="179">
                  <c:v>1.1866</c:v>
                </c:pt>
                <c:pt idx="180">
                  <c:v>1.2385</c:v>
                </c:pt>
                <c:pt idx="181">
                  <c:v>1.1216</c:v>
                </c:pt>
                <c:pt idx="182">
                  <c:v>1.12</c:v>
                </c:pt>
                <c:pt idx="183">
                  <c:v>1.239</c:v>
                </c:pt>
                <c:pt idx="184">
                  <c:v>1.2785</c:v>
                </c:pt>
                <c:pt idx="185">
                  <c:v>1.5759</c:v>
                </c:pt>
                <c:pt idx="186">
                  <c:v>1.5265</c:v>
                </c:pt>
                <c:pt idx="187">
                  <c:v>1.1936</c:v>
                </c:pt>
                <c:pt idx="188">
                  <c:v>1.0204</c:v>
                </c:pt>
                <c:pt idx="189">
                  <c:v>0.96184</c:v>
                </c:pt>
                <c:pt idx="190">
                  <c:v>1.4839</c:v>
                </c:pt>
                <c:pt idx="191">
                  <c:v>1.2913</c:v>
                </c:pt>
                <c:pt idx="192">
                  <c:v>1.0658</c:v>
                </c:pt>
                <c:pt idx="193">
                  <c:v>0.96577</c:v>
                </c:pt>
                <c:pt idx="194">
                  <c:v>1.2327</c:v>
                </c:pt>
                <c:pt idx="195">
                  <c:v>1.2329</c:v>
                </c:pt>
                <c:pt idx="196">
                  <c:v>1.4704</c:v>
                </c:pt>
                <c:pt idx="197">
                  <c:v>1.0594</c:v>
                </c:pt>
                <c:pt idx="198">
                  <c:v>1.2215</c:v>
                </c:pt>
                <c:pt idx="199">
                  <c:v>0.99212</c:v>
                </c:pt>
              </c:numCache>
            </c:numRef>
          </c:val>
          <c:smooth val="0"/>
        </c:ser>
        <c:dLbls>
          <c:showLegendKey val="0"/>
          <c:showVal val="0"/>
          <c:showCatName val="0"/>
          <c:showSerName val="0"/>
          <c:showPercent val="0"/>
          <c:showBubbleSize val="0"/>
        </c:dLbls>
        <c:marker val="0"/>
        <c:smooth val="0"/>
        <c:axId val="873738955"/>
        <c:axId val="466797324"/>
      </c:lineChart>
      <c:catAx>
        <c:axId val="87373895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66797324"/>
        <c:crosses val="autoZero"/>
        <c:auto val="1"/>
        <c:lblAlgn val="ctr"/>
        <c:lblOffset val="100"/>
        <c:noMultiLvlLbl val="0"/>
      </c:catAx>
      <c:valAx>
        <c:axId val="4667973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7373895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CCU病房平均等待时间随病床数量变化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[data.xlsx]Sheet4!$H$14:$H$12551</c:f>
              <c:numCache>
                <c:formatCode>General</c:formatCode>
                <c:ptCount val="200"/>
                <c:pt idx="0">
                  <c:v>61.232</c:v>
                </c:pt>
                <c:pt idx="1">
                  <c:v>67.469</c:v>
                </c:pt>
                <c:pt idx="2">
                  <c:v>57.615</c:v>
                </c:pt>
                <c:pt idx="3">
                  <c:v>53.899</c:v>
                </c:pt>
                <c:pt idx="4">
                  <c:v>45.595</c:v>
                </c:pt>
                <c:pt idx="5">
                  <c:v>34.06</c:v>
                </c:pt>
                <c:pt idx="6">
                  <c:v>36.494</c:v>
                </c:pt>
                <c:pt idx="7">
                  <c:v>31.596</c:v>
                </c:pt>
                <c:pt idx="8">
                  <c:v>27.087</c:v>
                </c:pt>
                <c:pt idx="9">
                  <c:v>31.357</c:v>
                </c:pt>
                <c:pt idx="10">
                  <c:v>19.434</c:v>
                </c:pt>
                <c:pt idx="11">
                  <c:v>21.259</c:v>
                </c:pt>
                <c:pt idx="12">
                  <c:v>7.3352</c:v>
                </c:pt>
                <c:pt idx="13">
                  <c:v>7.3935</c:v>
                </c:pt>
                <c:pt idx="14">
                  <c:v>4.0728</c:v>
                </c:pt>
                <c:pt idx="15">
                  <c:v>2.1867</c:v>
                </c:pt>
                <c:pt idx="16">
                  <c:v>4.6409</c:v>
                </c:pt>
                <c:pt idx="17">
                  <c:v>1.6412</c:v>
                </c:pt>
                <c:pt idx="18">
                  <c:v>2.6943</c:v>
                </c:pt>
                <c:pt idx="19">
                  <c:v>1.3158</c:v>
                </c:pt>
                <c:pt idx="20">
                  <c:v>1.6807</c:v>
                </c:pt>
                <c:pt idx="21">
                  <c:v>1.6809</c:v>
                </c:pt>
                <c:pt idx="22">
                  <c:v>1.3484</c:v>
                </c:pt>
                <c:pt idx="23">
                  <c:v>1.7955</c:v>
                </c:pt>
                <c:pt idx="24">
                  <c:v>0.86182</c:v>
                </c:pt>
                <c:pt idx="25">
                  <c:v>1.035</c:v>
                </c:pt>
                <c:pt idx="26">
                  <c:v>1.2496</c:v>
                </c:pt>
                <c:pt idx="27">
                  <c:v>1.3713</c:v>
                </c:pt>
                <c:pt idx="28">
                  <c:v>1.5703</c:v>
                </c:pt>
                <c:pt idx="29">
                  <c:v>1.5141</c:v>
                </c:pt>
                <c:pt idx="30">
                  <c:v>1.2861</c:v>
                </c:pt>
                <c:pt idx="31">
                  <c:v>0.93095</c:v>
                </c:pt>
                <c:pt idx="32">
                  <c:v>1.1824</c:v>
                </c:pt>
                <c:pt idx="33">
                  <c:v>1.5973</c:v>
                </c:pt>
                <c:pt idx="34">
                  <c:v>1.3947</c:v>
                </c:pt>
                <c:pt idx="35">
                  <c:v>2.0224</c:v>
                </c:pt>
                <c:pt idx="36">
                  <c:v>1.1322</c:v>
                </c:pt>
                <c:pt idx="37">
                  <c:v>1.2995</c:v>
                </c:pt>
                <c:pt idx="38">
                  <c:v>1.0033</c:v>
                </c:pt>
                <c:pt idx="39">
                  <c:v>1.6375</c:v>
                </c:pt>
                <c:pt idx="40">
                  <c:v>1.3552</c:v>
                </c:pt>
                <c:pt idx="41">
                  <c:v>1.2234</c:v>
                </c:pt>
                <c:pt idx="42">
                  <c:v>1.2511</c:v>
                </c:pt>
                <c:pt idx="43">
                  <c:v>1.4643</c:v>
                </c:pt>
                <c:pt idx="44">
                  <c:v>1.1864</c:v>
                </c:pt>
                <c:pt idx="45">
                  <c:v>1.0408</c:v>
                </c:pt>
                <c:pt idx="46">
                  <c:v>0.75671</c:v>
                </c:pt>
                <c:pt idx="47">
                  <c:v>1.0514</c:v>
                </c:pt>
                <c:pt idx="48">
                  <c:v>1.0953</c:v>
                </c:pt>
                <c:pt idx="49">
                  <c:v>1.5671</c:v>
                </c:pt>
                <c:pt idx="50">
                  <c:v>1.0244</c:v>
                </c:pt>
                <c:pt idx="51">
                  <c:v>1.2288</c:v>
                </c:pt>
                <c:pt idx="52">
                  <c:v>1.1389</c:v>
                </c:pt>
                <c:pt idx="53">
                  <c:v>1.3671</c:v>
                </c:pt>
                <c:pt idx="54">
                  <c:v>0.84089</c:v>
                </c:pt>
                <c:pt idx="55">
                  <c:v>1.3174</c:v>
                </c:pt>
                <c:pt idx="56">
                  <c:v>1.2112</c:v>
                </c:pt>
                <c:pt idx="57">
                  <c:v>1.2987</c:v>
                </c:pt>
                <c:pt idx="58">
                  <c:v>1.1616</c:v>
                </c:pt>
                <c:pt idx="59">
                  <c:v>1.4509</c:v>
                </c:pt>
                <c:pt idx="60">
                  <c:v>0.86548</c:v>
                </c:pt>
                <c:pt idx="61">
                  <c:v>1.5699</c:v>
                </c:pt>
                <c:pt idx="62">
                  <c:v>0.81154</c:v>
                </c:pt>
                <c:pt idx="63">
                  <c:v>1.0332</c:v>
                </c:pt>
                <c:pt idx="64">
                  <c:v>1.1064</c:v>
                </c:pt>
                <c:pt idx="65">
                  <c:v>1.3446</c:v>
                </c:pt>
                <c:pt idx="66">
                  <c:v>1.5773</c:v>
                </c:pt>
                <c:pt idx="67">
                  <c:v>1.3493</c:v>
                </c:pt>
                <c:pt idx="68">
                  <c:v>1.5746</c:v>
                </c:pt>
                <c:pt idx="69">
                  <c:v>1.304</c:v>
                </c:pt>
                <c:pt idx="70">
                  <c:v>1.3988</c:v>
                </c:pt>
                <c:pt idx="71">
                  <c:v>1.4438</c:v>
                </c:pt>
                <c:pt idx="72">
                  <c:v>1.3007</c:v>
                </c:pt>
                <c:pt idx="73">
                  <c:v>1.3667</c:v>
                </c:pt>
                <c:pt idx="74">
                  <c:v>1.1455</c:v>
                </c:pt>
                <c:pt idx="75">
                  <c:v>1.4106</c:v>
                </c:pt>
                <c:pt idx="76">
                  <c:v>1.4</c:v>
                </c:pt>
                <c:pt idx="77">
                  <c:v>1.3935</c:v>
                </c:pt>
                <c:pt idx="78">
                  <c:v>1.3857</c:v>
                </c:pt>
                <c:pt idx="79">
                  <c:v>0.85273</c:v>
                </c:pt>
                <c:pt idx="80">
                  <c:v>1.3109</c:v>
                </c:pt>
                <c:pt idx="81">
                  <c:v>1.1003</c:v>
                </c:pt>
                <c:pt idx="82">
                  <c:v>1.2469</c:v>
                </c:pt>
                <c:pt idx="83">
                  <c:v>1.6584</c:v>
                </c:pt>
                <c:pt idx="84">
                  <c:v>1.0455</c:v>
                </c:pt>
                <c:pt idx="85">
                  <c:v>1.1522</c:v>
                </c:pt>
                <c:pt idx="86">
                  <c:v>1.3801</c:v>
                </c:pt>
                <c:pt idx="87">
                  <c:v>0.96547</c:v>
                </c:pt>
                <c:pt idx="88">
                  <c:v>1.5645</c:v>
                </c:pt>
                <c:pt idx="89">
                  <c:v>1.4231</c:v>
                </c:pt>
                <c:pt idx="90">
                  <c:v>1.4437</c:v>
                </c:pt>
                <c:pt idx="91">
                  <c:v>1.2261</c:v>
                </c:pt>
                <c:pt idx="92">
                  <c:v>1.5599</c:v>
                </c:pt>
                <c:pt idx="93">
                  <c:v>1.4338</c:v>
                </c:pt>
                <c:pt idx="94">
                  <c:v>1.2104</c:v>
                </c:pt>
                <c:pt idx="95">
                  <c:v>1.0541</c:v>
                </c:pt>
                <c:pt idx="96">
                  <c:v>1.2305</c:v>
                </c:pt>
                <c:pt idx="97">
                  <c:v>1.2459</c:v>
                </c:pt>
                <c:pt idx="98">
                  <c:v>1.3839</c:v>
                </c:pt>
                <c:pt idx="99">
                  <c:v>1.3179</c:v>
                </c:pt>
                <c:pt idx="100">
                  <c:v>1.1098</c:v>
                </c:pt>
                <c:pt idx="101">
                  <c:v>1.2057</c:v>
                </c:pt>
                <c:pt idx="102">
                  <c:v>1.1925</c:v>
                </c:pt>
                <c:pt idx="103">
                  <c:v>1.7156</c:v>
                </c:pt>
                <c:pt idx="104">
                  <c:v>1.324</c:v>
                </c:pt>
                <c:pt idx="105">
                  <c:v>1.5064</c:v>
                </c:pt>
                <c:pt idx="106">
                  <c:v>1.3356</c:v>
                </c:pt>
                <c:pt idx="107">
                  <c:v>1.1474</c:v>
                </c:pt>
                <c:pt idx="108">
                  <c:v>1.3166</c:v>
                </c:pt>
                <c:pt idx="109">
                  <c:v>1.5281</c:v>
                </c:pt>
                <c:pt idx="110">
                  <c:v>1.3436</c:v>
                </c:pt>
                <c:pt idx="111">
                  <c:v>1.0477</c:v>
                </c:pt>
                <c:pt idx="112">
                  <c:v>1.1524</c:v>
                </c:pt>
                <c:pt idx="113">
                  <c:v>1.3707</c:v>
                </c:pt>
                <c:pt idx="114">
                  <c:v>1.1506</c:v>
                </c:pt>
                <c:pt idx="115">
                  <c:v>1.4419</c:v>
                </c:pt>
                <c:pt idx="116">
                  <c:v>1.0145</c:v>
                </c:pt>
                <c:pt idx="117">
                  <c:v>1.2219</c:v>
                </c:pt>
                <c:pt idx="118">
                  <c:v>1.1374</c:v>
                </c:pt>
                <c:pt idx="119">
                  <c:v>1.4249</c:v>
                </c:pt>
                <c:pt idx="120">
                  <c:v>1.3012</c:v>
                </c:pt>
                <c:pt idx="121">
                  <c:v>1.241</c:v>
                </c:pt>
                <c:pt idx="122">
                  <c:v>1.0226</c:v>
                </c:pt>
                <c:pt idx="123">
                  <c:v>1.5681</c:v>
                </c:pt>
                <c:pt idx="124">
                  <c:v>1.1971</c:v>
                </c:pt>
                <c:pt idx="125">
                  <c:v>1.4572</c:v>
                </c:pt>
                <c:pt idx="126">
                  <c:v>1.1687</c:v>
                </c:pt>
                <c:pt idx="127">
                  <c:v>1.1857</c:v>
                </c:pt>
                <c:pt idx="128">
                  <c:v>1.3588</c:v>
                </c:pt>
                <c:pt idx="129">
                  <c:v>1.7197</c:v>
                </c:pt>
                <c:pt idx="130">
                  <c:v>1.0834</c:v>
                </c:pt>
                <c:pt idx="131">
                  <c:v>1.6601</c:v>
                </c:pt>
                <c:pt idx="132">
                  <c:v>0.75604</c:v>
                </c:pt>
                <c:pt idx="133">
                  <c:v>1.6167</c:v>
                </c:pt>
                <c:pt idx="134">
                  <c:v>1.0601</c:v>
                </c:pt>
                <c:pt idx="135">
                  <c:v>1.4633</c:v>
                </c:pt>
                <c:pt idx="136">
                  <c:v>1.0859</c:v>
                </c:pt>
                <c:pt idx="137">
                  <c:v>0.92808</c:v>
                </c:pt>
                <c:pt idx="138">
                  <c:v>1.1383</c:v>
                </c:pt>
                <c:pt idx="139">
                  <c:v>1.3948</c:v>
                </c:pt>
                <c:pt idx="140">
                  <c:v>1.0862</c:v>
                </c:pt>
                <c:pt idx="141">
                  <c:v>1.4084</c:v>
                </c:pt>
                <c:pt idx="142">
                  <c:v>1.3686</c:v>
                </c:pt>
                <c:pt idx="143">
                  <c:v>1.2399</c:v>
                </c:pt>
                <c:pt idx="144">
                  <c:v>0.82131</c:v>
                </c:pt>
                <c:pt idx="145">
                  <c:v>1.4694</c:v>
                </c:pt>
                <c:pt idx="146">
                  <c:v>0.95101</c:v>
                </c:pt>
                <c:pt idx="147">
                  <c:v>1.401</c:v>
                </c:pt>
                <c:pt idx="148">
                  <c:v>1.1953</c:v>
                </c:pt>
                <c:pt idx="149">
                  <c:v>0.70782</c:v>
                </c:pt>
                <c:pt idx="150">
                  <c:v>1.619</c:v>
                </c:pt>
                <c:pt idx="151">
                  <c:v>1.029</c:v>
                </c:pt>
                <c:pt idx="152">
                  <c:v>1.2591</c:v>
                </c:pt>
                <c:pt idx="153">
                  <c:v>1.1483</c:v>
                </c:pt>
                <c:pt idx="154">
                  <c:v>1.5233</c:v>
                </c:pt>
                <c:pt idx="155">
                  <c:v>1.0969</c:v>
                </c:pt>
                <c:pt idx="156">
                  <c:v>1.047</c:v>
                </c:pt>
                <c:pt idx="157">
                  <c:v>1.349</c:v>
                </c:pt>
                <c:pt idx="158">
                  <c:v>1.2031</c:v>
                </c:pt>
                <c:pt idx="159">
                  <c:v>1.3185</c:v>
                </c:pt>
                <c:pt idx="160">
                  <c:v>1.2898</c:v>
                </c:pt>
                <c:pt idx="161">
                  <c:v>1.1257</c:v>
                </c:pt>
                <c:pt idx="162">
                  <c:v>1.4397</c:v>
                </c:pt>
                <c:pt idx="163">
                  <c:v>0.82511</c:v>
                </c:pt>
                <c:pt idx="164">
                  <c:v>1.0922</c:v>
                </c:pt>
                <c:pt idx="165">
                  <c:v>1.2201</c:v>
                </c:pt>
                <c:pt idx="166">
                  <c:v>1.3758</c:v>
                </c:pt>
                <c:pt idx="167">
                  <c:v>1.1378</c:v>
                </c:pt>
                <c:pt idx="168">
                  <c:v>1.0458</c:v>
                </c:pt>
                <c:pt idx="169">
                  <c:v>1.3358</c:v>
                </c:pt>
                <c:pt idx="170">
                  <c:v>1.0285</c:v>
                </c:pt>
                <c:pt idx="171">
                  <c:v>1.0615</c:v>
                </c:pt>
                <c:pt idx="172">
                  <c:v>1.9442</c:v>
                </c:pt>
                <c:pt idx="173">
                  <c:v>1.6658</c:v>
                </c:pt>
                <c:pt idx="174">
                  <c:v>0.78733</c:v>
                </c:pt>
                <c:pt idx="175">
                  <c:v>1.1408</c:v>
                </c:pt>
                <c:pt idx="176">
                  <c:v>1.0982</c:v>
                </c:pt>
                <c:pt idx="177">
                  <c:v>1.1531</c:v>
                </c:pt>
                <c:pt idx="178">
                  <c:v>1.2303</c:v>
                </c:pt>
                <c:pt idx="179">
                  <c:v>1.2566</c:v>
                </c:pt>
                <c:pt idx="180">
                  <c:v>1.2008</c:v>
                </c:pt>
                <c:pt idx="181">
                  <c:v>1.3309</c:v>
                </c:pt>
                <c:pt idx="182">
                  <c:v>1.159</c:v>
                </c:pt>
                <c:pt idx="183">
                  <c:v>1.2831</c:v>
                </c:pt>
                <c:pt idx="184">
                  <c:v>1.1293</c:v>
                </c:pt>
                <c:pt idx="185">
                  <c:v>1.3234</c:v>
                </c:pt>
                <c:pt idx="186">
                  <c:v>1.4775</c:v>
                </c:pt>
                <c:pt idx="187">
                  <c:v>1.7917</c:v>
                </c:pt>
                <c:pt idx="188">
                  <c:v>1.1164</c:v>
                </c:pt>
                <c:pt idx="189">
                  <c:v>1.0901</c:v>
                </c:pt>
                <c:pt idx="190">
                  <c:v>1.4651</c:v>
                </c:pt>
                <c:pt idx="191">
                  <c:v>1.4673</c:v>
                </c:pt>
                <c:pt idx="192">
                  <c:v>1.112</c:v>
                </c:pt>
                <c:pt idx="193">
                  <c:v>1.1718</c:v>
                </c:pt>
                <c:pt idx="194">
                  <c:v>1.3534</c:v>
                </c:pt>
                <c:pt idx="195">
                  <c:v>1.437</c:v>
                </c:pt>
                <c:pt idx="196">
                  <c:v>1.5423</c:v>
                </c:pt>
                <c:pt idx="197">
                  <c:v>1.2367</c:v>
                </c:pt>
                <c:pt idx="198">
                  <c:v>1.3001</c:v>
                </c:pt>
                <c:pt idx="199">
                  <c:v>1.0551</c:v>
                </c:pt>
              </c:numCache>
            </c:numRef>
          </c:val>
          <c:smooth val="0"/>
        </c:ser>
        <c:dLbls>
          <c:showLegendKey val="0"/>
          <c:showVal val="0"/>
          <c:showCatName val="0"/>
          <c:showSerName val="0"/>
          <c:showPercent val="0"/>
          <c:showBubbleSize val="0"/>
        </c:dLbls>
        <c:marker val="0"/>
        <c:smooth val="0"/>
        <c:axId val="752958423"/>
        <c:axId val="821331542"/>
      </c:lineChart>
      <c:catAx>
        <c:axId val="7529584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21331542"/>
        <c:crosses val="autoZero"/>
        <c:auto val="1"/>
        <c:lblAlgn val="ctr"/>
        <c:lblOffset val="100"/>
        <c:noMultiLvlLbl val="0"/>
      </c:catAx>
      <c:valAx>
        <c:axId val="82133154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52958423"/>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ICU</a:t>
            </a:r>
            <a:r>
              <a:rPr altLang="en-US"/>
              <a:t>床位平均等待人数随床位数量的变化</a:t>
            </a:r>
            <a:endParaRPr altLang="en-US"/>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Sheet3!$G$15:$G$12552</c:f>
              <c:numCache>
                <c:formatCode>General</c:formatCode>
                <c:ptCount val="200"/>
                <c:pt idx="0">
                  <c:v>1110.6</c:v>
                </c:pt>
                <c:pt idx="1">
                  <c:v>1045.2</c:v>
                </c:pt>
                <c:pt idx="2">
                  <c:v>1045.4</c:v>
                </c:pt>
                <c:pt idx="3">
                  <c:v>1017.3</c:v>
                </c:pt>
                <c:pt idx="4">
                  <c:v>974.67</c:v>
                </c:pt>
                <c:pt idx="5">
                  <c:v>975.44</c:v>
                </c:pt>
                <c:pt idx="6">
                  <c:v>984.34</c:v>
                </c:pt>
                <c:pt idx="7">
                  <c:v>913.17</c:v>
                </c:pt>
                <c:pt idx="8">
                  <c:v>908.99</c:v>
                </c:pt>
                <c:pt idx="9">
                  <c:v>903.29</c:v>
                </c:pt>
                <c:pt idx="10">
                  <c:v>912.94</c:v>
                </c:pt>
                <c:pt idx="11">
                  <c:v>871.1</c:v>
                </c:pt>
                <c:pt idx="12">
                  <c:v>837.69</c:v>
                </c:pt>
                <c:pt idx="13">
                  <c:v>849.88</c:v>
                </c:pt>
                <c:pt idx="14">
                  <c:v>849.55</c:v>
                </c:pt>
                <c:pt idx="15">
                  <c:v>808.45</c:v>
                </c:pt>
                <c:pt idx="16">
                  <c:v>761.48</c:v>
                </c:pt>
                <c:pt idx="17">
                  <c:v>772.36</c:v>
                </c:pt>
                <c:pt idx="18">
                  <c:v>753.27</c:v>
                </c:pt>
                <c:pt idx="19">
                  <c:v>715.86</c:v>
                </c:pt>
                <c:pt idx="20">
                  <c:v>745.57</c:v>
                </c:pt>
                <c:pt idx="21">
                  <c:v>706.48</c:v>
                </c:pt>
                <c:pt idx="22">
                  <c:v>696.53</c:v>
                </c:pt>
                <c:pt idx="23">
                  <c:v>707.97</c:v>
                </c:pt>
                <c:pt idx="24">
                  <c:v>596.1</c:v>
                </c:pt>
                <c:pt idx="25">
                  <c:v>596.49</c:v>
                </c:pt>
                <c:pt idx="26">
                  <c:v>612.49</c:v>
                </c:pt>
                <c:pt idx="27">
                  <c:v>615</c:v>
                </c:pt>
                <c:pt idx="28">
                  <c:v>621.46</c:v>
                </c:pt>
                <c:pt idx="29">
                  <c:v>557.68</c:v>
                </c:pt>
                <c:pt idx="30">
                  <c:v>543.46</c:v>
                </c:pt>
                <c:pt idx="31">
                  <c:v>559.69</c:v>
                </c:pt>
                <c:pt idx="32">
                  <c:v>508.54</c:v>
                </c:pt>
                <c:pt idx="33">
                  <c:v>524.73</c:v>
                </c:pt>
                <c:pt idx="34">
                  <c:v>471.24</c:v>
                </c:pt>
                <c:pt idx="35">
                  <c:v>479.26</c:v>
                </c:pt>
                <c:pt idx="36">
                  <c:v>488.74</c:v>
                </c:pt>
                <c:pt idx="37">
                  <c:v>441.46</c:v>
                </c:pt>
                <c:pt idx="38">
                  <c:v>478.37</c:v>
                </c:pt>
                <c:pt idx="39">
                  <c:v>470.51</c:v>
                </c:pt>
                <c:pt idx="40">
                  <c:v>395.78</c:v>
                </c:pt>
                <c:pt idx="41">
                  <c:v>349</c:v>
                </c:pt>
                <c:pt idx="42">
                  <c:v>442.09</c:v>
                </c:pt>
                <c:pt idx="43">
                  <c:v>369.55</c:v>
                </c:pt>
                <c:pt idx="44">
                  <c:v>428.56</c:v>
                </c:pt>
                <c:pt idx="45">
                  <c:v>362.64</c:v>
                </c:pt>
                <c:pt idx="46">
                  <c:v>397.62</c:v>
                </c:pt>
                <c:pt idx="47">
                  <c:v>383.71</c:v>
                </c:pt>
                <c:pt idx="48">
                  <c:v>315.18</c:v>
                </c:pt>
                <c:pt idx="49">
                  <c:v>324.91</c:v>
                </c:pt>
                <c:pt idx="50">
                  <c:v>348.56</c:v>
                </c:pt>
                <c:pt idx="51">
                  <c:v>303.14</c:v>
                </c:pt>
                <c:pt idx="52">
                  <c:v>359.39</c:v>
                </c:pt>
                <c:pt idx="53">
                  <c:v>293.39</c:v>
                </c:pt>
                <c:pt idx="54">
                  <c:v>301.16</c:v>
                </c:pt>
                <c:pt idx="55">
                  <c:v>306.33</c:v>
                </c:pt>
                <c:pt idx="56">
                  <c:v>326.93</c:v>
                </c:pt>
                <c:pt idx="57">
                  <c:v>295.99</c:v>
                </c:pt>
                <c:pt idx="58">
                  <c:v>297.29</c:v>
                </c:pt>
                <c:pt idx="59">
                  <c:v>323.08</c:v>
                </c:pt>
                <c:pt idx="60">
                  <c:v>369.86</c:v>
                </c:pt>
                <c:pt idx="61">
                  <c:v>297.82</c:v>
                </c:pt>
                <c:pt idx="62">
                  <c:v>282.03</c:v>
                </c:pt>
                <c:pt idx="63">
                  <c:v>272.43</c:v>
                </c:pt>
                <c:pt idx="64">
                  <c:v>313.42</c:v>
                </c:pt>
                <c:pt idx="65">
                  <c:v>305.59</c:v>
                </c:pt>
                <c:pt idx="66">
                  <c:v>240.09</c:v>
                </c:pt>
                <c:pt idx="67">
                  <c:v>276.67</c:v>
                </c:pt>
                <c:pt idx="68">
                  <c:v>272.01</c:v>
                </c:pt>
                <c:pt idx="69">
                  <c:v>300.13</c:v>
                </c:pt>
                <c:pt idx="70">
                  <c:v>248.81</c:v>
                </c:pt>
                <c:pt idx="71">
                  <c:v>261.12</c:v>
                </c:pt>
                <c:pt idx="72">
                  <c:v>296.76</c:v>
                </c:pt>
                <c:pt idx="73">
                  <c:v>256.45</c:v>
                </c:pt>
                <c:pt idx="74">
                  <c:v>258.76</c:v>
                </c:pt>
                <c:pt idx="75">
                  <c:v>290.48</c:v>
                </c:pt>
                <c:pt idx="76">
                  <c:v>298.39</c:v>
                </c:pt>
                <c:pt idx="77">
                  <c:v>280.93</c:v>
                </c:pt>
                <c:pt idx="78">
                  <c:v>247</c:v>
                </c:pt>
                <c:pt idx="79">
                  <c:v>275.67</c:v>
                </c:pt>
                <c:pt idx="80">
                  <c:v>266.41</c:v>
                </c:pt>
                <c:pt idx="81">
                  <c:v>277.21</c:v>
                </c:pt>
                <c:pt idx="82">
                  <c:v>277.83</c:v>
                </c:pt>
                <c:pt idx="83">
                  <c:v>309.51</c:v>
                </c:pt>
                <c:pt idx="84">
                  <c:v>255.64</c:v>
                </c:pt>
                <c:pt idx="85">
                  <c:v>274.52</c:v>
                </c:pt>
                <c:pt idx="86">
                  <c:v>284.13</c:v>
                </c:pt>
                <c:pt idx="87">
                  <c:v>298.9</c:v>
                </c:pt>
                <c:pt idx="88">
                  <c:v>206.17</c:v>
                </c:pt>
                <c:pt idx="89">
                  <c:v>285.16</c:v>
                </c:pt>
                <c:pt idx="90">
                  <c:v>248</c:v>
                </c:pt>
                <c:pt idx="91">
                  <c:v>255.98</c:v>
                </c:pt>
                <c:pt idx="92">
                  <c:v>330.57</c:v>
                </c:pt>
                <c:pt idx="93">
                  <c:v>267.95</c:v>
                </c:pt>
                <c:pt idx="94">
                  <c:v>274.12</c:v>
                </c:pt>
                <c:pt idx="95">
                  <c:v>253.34</c:v>
                </c:pt>
                <c:pt idx="96">
                  <c:v>243.37</c:v>
                </c:pt>
                <c:pt idx="97">
                  <c:v>270.93</c:v>
                </c:pt>
                <c:pt idx="98">
                  <c:v>258.97</c:v>
                </c:pt>
                <c:pt idx="99">
                  <c:v>264.21</c:v>
                </c:pt>
                <c:pt idx="100">
                  <c:v>280.72</c:v>
                </c:pt>
                <c:pt idx="101">
                  <c:v>232.8</c:v>
                </c:pt>
                <c:pt idx="102">
                  <c:v>245.39</c:v>
                </c:pt>
                <c:pt idx="103">
                  <c:v>310.28</c:v>
                </c:pt>
                <c:pt idx="104">
                  <c:v>302.54</c:v>
                </c:pt>
                <c:pt idx="105">
                  <c:v>278.24</c:v>
                </c:pt>
                <c:pt idx="106">
                  <c:v>281.04</c:v>
                </c:pt>
                <c:pt idx="107">
                  <c:v>261.89</c:v>
                </c:pt>
                <c:pt idx="108">
                  <c:v>283.39</c:v>
                </c:pt>
                <c:pt idx="109">
                  <c:v>298.31</c:v>
                </c:pt>
                <c:pt idx="110">
                  <c:v>293.99</c:v>
                </c:pt>
                <c:pt idx="111">
                  <c:v>260.82</c:v>
                </c:pt>
                <c:pt idx="112">
                  <c:v>250.88</c:v>
                </c:pt>
                <c:pt idx="113">
                  <c:v>255.7</c:v>
                </c:pt>
                <c:pt idx="114">
                  <c:v>270.45</c:v>
                </c:pt>
                <c:pt idx="115">
                  <c:v>248.36</c:v>
                </c:pt>
                <c:pt idx="116">
                  <c:v>290.42</c:v>
                </c:pt>
                <c:pt idx="117">
                  <c:v>257.01</c:v>
                </c:pt>
                <c:pt idx="118">
                  <c:v>277.07</c:v>
                </c:pt>
                <c:pt idx="119">
                  <c:v>257.6</c:v>
                </c:pt>
                <c:pt idx="120">
                  <c:v>272.75</c:v>
                </c:pt>
                <c:pt idx="121">
                  <c:v>303.22</c:v>
                </c:pt>
                <c:pt idx="122">
                  <c:v>272.81</c:v>
                </c:pt>
                <c:pt idx="123">
                  <c:v>273.19</c:v>
                </c:pt>
                <c:pt idx="124">
                  <c:v>273.07</c:v>
                </c:pt>
                <c:pt idx="125">
                  <c:v>239.28</c:v>
                </c:pt>
                <c:pt idx="126">
                  <c:v>276.51</c:v>
                </c:pt>
                <c:pt idx="127">
                  <c:v>273.18</c:v>
                </c:pt>
                <c:pt idx="128">
                  <c:v>271.92</c:v>
                </c:pt>
                <c:pt idx="129">
                  <c:v>280.57</c:v>
                </c:pt>
                <c:pt idx="130">
                  <c:v>283.72</c:v>
                </c:pt>
                <c:pt idx="131">
                  <c:v>281.78</c:v>
                </c:pt>
                <c:pt idx="132">
                  <c:v>253.93</c:v>
                </c:pt>
                <c:pt idx="133">
                  <c:v>235.23</c:v>
                </c:pt>
                <c:pt idx="134">
                  <c:v>321.11</c:v>
                </c:pt>
                <c:pt idx="135">
                  <c:v>258.45</c:v>
                </c:pt>
                <c:pt idx="136">
                  <c:v>271.89</c:v>
                </c:pt>
                <c:pt idx="137">
                  <c:v>249.84</c:v>
                </c:pt>
                <c:pt idx="138">
                  <c:v>274.13</c:v>
                </c:pt>
                <c:pt idx="139">
                  <c:v>309.76</c:v>
                </c:pt>
                <c:pt idx="140">
                  <c:v>268.97</c:v>
                </c:pt>
                <c:pt idx="141">
                  <c:v>205.73</c:v>
                </c:pt>
                <c:pt idx="142">
                  <c:v>271.57</c:v>
                </c:pt>
                <c:pt idx="143">
                  <c:v>247.24</c:v>
                </c:pt>
                <c:pt idx="144">
                  <c:v>250.67</c:v>
                </c:pt>
                <c:pt idx="145">
                  <c:v>257.48</c:v>
                </c:pt>
                <c:pt idx="146">
                  <c:v>283.53</c:v>
                </c:pt>
                <c:pt idx="147">
                  <c:v>282.71</c:v>
                </c:pt>
                <c:pt idx="148">
                  <c:v>308.74</c:v>
                </c:pt>
                <c:pt idx="149">
                  <c:v>267.76</c:v>
                </c:pt>
                <c:pt idx="150">
                  <c:v>294.66</c:v>
                </c:pt>
                <c:pt idx="151">
                  <c:v>273.5</c:v>
                </c:pt>
                <c:pt idx="152">
                  <c:v>265.18</c:v>
                </c:pt>
                <c:pt idx="153">
                  <c:v>292.04</c:v>
                </c:pt>
                <c:pt idx="154">
                  <c:v>293.98</c:v>
                </c:pt>
                <c:pt idx="155">
                  <c:v>284.56</c:v>
                </c:pt>
                <c:pt idx="156">
                  <c:v>289.37</c:v>
                </c:pt>
                <c:pt idx="157">
                  <c:v>283.09</c:v>
                </c:pt>
                <c:pt idx="158">
                  <c:v>270.07</c:v>
                </c:pt>
                <c:pt idx="159">
                  <c:v>285.45</c:v>
                </c:pt>
                <c:pt idx="160">
                  <c:v>314.16</c:v>
                </c:pt>
                <c:pt idx="161">
                  <c:v>295.59</c:v>
                </c:pt>
                <c:pt idx="162">
                  <c:v>275.11</c:v>
                </c:pt>
                <c:pt idx="163">
                  <c:v>292.2</c:v>
                </c:pt>
                <c:pt idx="164">
                  <c:v>245.91</c:v>
                </c:pt>
                <c:pt idx="165">
                  <c:v>292.49</c:v>
                </c:pt>
                <c:pt idx="166">
                  <c:v>254.84</c:v>
                </c:pt>
                <c:pt idx="167">
                  <c:v>277.11</c:v>
                </c:pt>
                <c:pt idx="168">
                  <c:v>277.19</c:v>
                </c:pt>
                <c:pt idx="169">
                  <c:v>305.04</c:v>
                </c:pt>
                <c:pt idx="170">
                  <c:v>259.11</c:v>
                </c:pt>
                <c:pt idx="171">
                  <c:v>317.54</c:v>
                </c:pt>
                <c:pt idx="172">
                  <c:v>252.56</c:v>
                </c:pt>
                <c:pt idx="173">
                  <c:v>284.76</c:v>
                </c:pt>
                <c:pt idx="174">
                  <c:v>235.34</c:v>
                </c:pt>
                <c:pt idx="175">
                  <c:v>275.72</c:v>
                </c:pt>
                <c:pt idx="176">
                  <c:v>283.61</c:v>
                </c:pt>
                <c:pt idx="177">
                  <c:v>276.61</c:v>
                </c:pt>
                <c:pt idx="178">
                  <c:v>285.71</c:v>
                </c:pt>
                <c:pt idx="179">
                  <c:v>263.95</c:v>
                </c:pt>
                <c:pt idx="180">
                  <c:v>256.17</c:v>
                </c:pt>
                <c:pt idx="181">
                  <c:v>253.49</c:v>
                </c:pt>
                <c:pt idx="182">
                  <c:v>263.95</c:v>
                </c:pt>
                <c:pt idx="183">
                  <c:v>288.43</c:v>
                </c:pt>
                <c:pt idx="184">
                  <c:v>286.54</c:v>
                </c:pt>
                <c:pt idx="185">
                  <c:v>228.45</c:v>
                </c:pt>
                <c:pt idx="186">
                  <c:v>262.3</c:v>
                </c:pt>
                <c:pt idx="187">
                  <c:v>276.75</c:v>
                </c:pt>
                <c:pt idx="188">
                  <c:v>278.7</c:v>
                </c:pt>
                <c:pt idx="189">
                  <c:v>259.66</c:v>
                </c:pt>
                <c:pt idx="190">
                  <c:v>269.88</c:v>
                </c:pt>
                <c:pt idx="191">
                  <c:v>272.76</c:v>
                </c:pt>
                <c:pt idx="192">
                  <c:v>253.5</c:v>
                </c:pt>
                <c:pt idx="193">
                  <c:v>264.03</c:v>
                </c:pt>
                <c:pt idx="194">
                  <c:v>265.08</c:v>
                </c:pt>
                <c:pt idx="195">
                  <c:v>256.45</c:v>
                </c:pt>
                <c:pt idx="196">
                  <c:v>258.06</c:v>
                </c:pt>
                <c:pt idx="197">
                  <c:v>303.07</c:v>
                </c:pt>
                <c:pt idx="198">
                  <c:v>298.27</c:v>
                </c:pt>
                <c:pt idx="199">
                  <c:v>308.75</c:v>
                </c:pt>
              </c:numCache>
            </c:numRef>
          </c:val>
          <c:smooth val="0"/>
        </c:ser>
        <c:dLbls>
          <c:showLegendKey val="0"/>
          <c:showVal val="0"/>
          <c:showCatName val="0"/>
          <c:showSerName val="0"/>
          <c:showPercent val="0"/>
          <c:showBubbleSize val="0"/>
        </c:dLbls>
        <c:marker val="0"/>
        <c:smooth val="0"/>
        <c:axId val="284235916"/>
        <c:axId val="709161441"/>
      </c:lineChart>
      <c:catAx>
        <c:axId val="2842359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09161441"/>
        <c:crosses val="autoZero"/>
        <c:auto val="1"/>
        <c:lblAlgn val="ctr"/>
        <c:lblOffset val="100"/>
        <c:noMultiLvlLbl val="0"/>
      </c:catAx>
      <c:valAx>
        <c:axId val="70916144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423591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ICU床位平均等待时间随床位数量的变化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[data.xlsx]Sheet3!$H$15:$H$12552</c:f>
              <c:numCache>
                <c:formatCode>General</c:formatCode>
                <c:ptCount val="200"/>
                <c:pt idx="0">
                  <c:v>321.84</c:v>
                </c:pt>
                <c:pt idx="1">
                  <c:v>311.74</c:v>
                </c:pt>
                <c:pt idx="2">
                  <c:v>313.82</c:v>
                </c:pt>
                <c:pt idx="3">
                  <c:v>295.33</c:v>
                </c:pt>
                <c:pt idx="4">
                  <c:v>290.65</c:v>
                </c:pt>
                <c:pt idx="5">
                  <c:v>283.26</c:v>
                </c:pt>
                <c:pt idx="6">
                  <c:v>271.63</c:v>
                </c:pt>
                <c:pt idx="7">
                  <c:v>261.33</c:v>
                </c:pt>
                <c:pt idx="8">
                  <c:v>244.54</c:v>
                </c:pt>
                <c:pt idx="9">
                  <c:v>250.2</c:v>
                </c:pt>
                <c:pt idx="10">
                  <c:v>247.38</c:v>
                </c:pt>
                <c:pt idx="11">
                  <c:v>225.71</c:v>
                </c:pt>
                <c:pt idx="12">
                  <c:v>224.82</c:v>
                </c:pt>
                <c:pt idx="13">
                  <c:v>221.11</c:v>
                </c:pt>
                <c:pt idx="14">
                  <c:v>223.01</c:v>
                </c:pt>
                <c:pt idx="15">
                  <c:v>211.62</c:v>
                </c:pt>
                <c:pt idx="16">
                  <c:v>205.09</c:v>
                </c:pt>
                <c:pt idx="17">
                  <c:v>204.77</c:v>
                </c:pt>
                <c:pt idx="18">
                  <c:v>189.61</c:v>
                </c:pt>
                <c:pt idx="19">
                  <c:v>172.18</c:v>
                </c:pt>
                <c:pt idx="20">
                  <c:v>168.65</c:v>
                </c:pt>
                <c:pt idx="21">
                  <c:v>172.47</c:v>
                </c:pt>
                <c:pt idx="22">
                  <c:v>165.8</c:v>
                </c:pt>
                <c:pt idx="23">
                  <c:v>164.73</c:v>
                </c:pt>
                <c:pt idx="24">
                  <c:v>152.3</c:v>
                </c:pt>
                <c:pt idx="25">
                  <c:v>141.4</c:v>
                </c:pt>
                <c:pt idx="26">
                  <c:v>148.01</c:v>
                </c:pt>
                <c:pt idx="27">
                  <c:v>140.02</c:v>
                </c:pt>
                <c:pt idx="28">
                  <c:v>153.78</c:v>
                </c:pt>
                <c:pt idx="29">
                  <c:v>113.46</c:v>
                </c:pt>
                <c:pt idx="30">
                  <c:v>119.48</c:v>
                </c:pt>
                <c:pt idx="31">
                  <c:v>118.53</c:v>
                </c:pt>
                <c:pt idx="32">
                  <c:v>117.02</c:v>
                </c:pt>
                <c:pt idx="33">
                  <c:v>119.06</c:v>
                </c:pt>
                <c:pt idx="34">
                  <c:v>102.82</c:v>
                </c:pt>
                <c:pt idx="35">
                  <c:v>100.7</c:v>
                </c:pt>
                <c:pt idx="36">
                  <c:v>96.187</c:v>
                </c:pt>
                <c:pt idx="37">
                  <c:v>96.829</c:v>
                </c:pt>
                <c:pt idx="38">
                  <c:v>110.49</c:v>
                </c:pt>
                <c:pt idx="39">
                  <c:v>104.09</c:v>
                </c:pt>
                <c:pt idx="40">
                  <c:v>108.31</c:v>
                </c:pt>
                <c:pt idx="41">
                  <c:v>96.251</c:v>
                </c:pt>
                <c:pt idx="42">
                  <c:v>130.76</c:v>
                </c:pt>
                <c:pt idx="43">
                  <c:v>110.08</c:v>
                </c:pt>
                <c:pt idx="44">
                  <c:v>126.82</c:v>
                </c:pt>
                <c:pt idx="45">
                  <c:v>98.397</c:v>
                </c:pt>
                <c:pt idx="46">
                  <c:v>108.77</c:v>
                </c:pt>
                <c:pt idx="47">
                  <c:v>105.81</c:v>
                </c:pt>
                <c:pt idx="48">
                  <c:v>83.401</c:v>
                </c:pt>
                <c:pt idx="49">
                  <c:v>82.216</c:v>
                </c:pt>
                <c:pt idx="50">
                  <c:v>87.196</c:v>
                </c:pt>
                <c:pt idx="51">
                  <c:v>77.515</c:v>
                </c:pt>
                <c:pt idx="52">
                  <c:v>86.957</c:v>
                </c:pt>
                <c:pt idx="53">
                  <c:v>72.501</c:v>
                </c:pt>
                <c:pt idx="54">
                  <c:v>75.346</c:v>
                </c:pt>
                <c:pt idx="55">
                  <c:v>77.372</c:v>
                </c:pt>
                <c:pt idx="56">
                  <c:v>78.082</c:v>
                </c:pt>
                <c:pt idx="57">
                  <c:v>71.442</c:v>
                </c:pt>
                <c:pt idx="58">
                  <c:v>73.511</c:v>
                </c:pt>
                <c:pt idx="59">
                  <c:v>82.174</c:v>
                </c:pt>
                <c:pt idx="60">
                  <c:v>84.6</c:v>
                </c:pt>
                <c:pt idx="61">
                  <c:v>69.052</c:v>
                </c:pt>
                <c:pt idx="62">
                  <c:v>73.113</c:v>
                </c:pt>
                <c:pt idx="63">
                  <c:v>68.943</c:v>
                </c:pt>
                <c:pt idx="64">
                  <c:v>78.171</c:v>
                </c:pt>
                <c:pt idx="65">
                  <c:v>74.567</c:v>
                </c:pt>
                <c:pt idx="66">
                  <c:v>61.238</c:v>
                </c:pt>
                <c:pt idx="67">
                  <c:v>71.685</c:v>
                </c:pt>
                <c:pt idx="68">
                  <c:v>67.296</c:v>
                </c:pt>
                <c:pt idx="69">
                  <c:v>73.078</c:v>
                </c:pt>
                <c:pt idx="70">
                  <c:v>63.778</c:v>
                </c:pt>
                <c:pt idx="71">
                  <c:v>60.623</c:v>
                </c:pt>
                <c:pt idx="72">
                  <c:v>70.033</c:v>
                </c:pt>
                <c:pt idx="73">
                  <c:v>62.949</c:v>
                </c:pt>
                <c:pt idx="74">
                  <c:v>62.274</c:v>
                </c:pt>
                <c:pt idx="75">
                  <c:v>66.296</c:v>
                </c:pt>
                <c:pt idx="76">
                  <c:v>72.146</c:v>
                </c:pt>
                <c:pt idx="77">
                  <c:v>66.934</c:v>
                </c:pt>
                <c:pt idx="78">
                  <c:v>60.25</c:v>
                </c:pt>
                <c:pt idx="79">
                  <c:v>65.853</c:v>
                </c:pt>
                <c:pt idx="80">
                  <c:v>62.293</c:v>
                </c:pt>
                <c:pt idx="81">
                  <c:v>66.37</c:v>
                </c:pt>
                <c:pt idx="82">
                  <c:v>63.463</c:v>
                </c:pt>
                <c:pt idx="83">
                  <c:v>74.25</c:v>
                </c:pt>
                <c:pt idx="84">
                  <c:v>63.288</c:v>
                </c:pt>
                <c:pt idx="85">
                  <c:v>64.203</c:v>
                </c:pt>
                <c:pt idx="86">
                  <c:v>64.469</c:v>
                </c:pt>
                <c:pt idx="87">
                  <c:v>64.53</c:v>
                </c:pt>
                <c:pt idx="88">
                  <c:v>53.233</c:v>
                </c:pt>
                <c:pt idx="89">
                  <c:v>63.071</c:v>
                </c:pt>
                <c:pt idx="90">
                  <c:v>54.028</c:v>
                </c:pt>
                <c:pt idx="91">
                  <c:v>51.658</c:v>
                </c:pt>
                <c:pt idx="92">
                  <c:v>73.08</c:v>
                </c:pt>
                <c:pt idx="93">
                  <c:v>61.805</c:v>
                </c:pt>
                <c:pt idx="94">
                  <c:v>59.516</c:v>
                </c:pt>
                <c:pt idx="95">
                  <c:v>53.123</c:v>
                </c:pt>
                <c:pt idx="96">
                  <c:v>51.009</c:v>
                </c:pt>
                <c:pt idx="97">
                  <c:v>57.32</c:v>
                </c:pt>
                <c:pt idx="98">
                  <c:v>52.059</c:v>
                </c:pt>
                <c:pt idx="99">
                  <c:v>52.067</c:v>
                </c:pt>
                <c:pt idx="100">
                  <c:v>62.99</c:v>
                </c:pt>
                <c:pt idx="101">
                  <c:v>54.337</c:v>
                </c:pt>
                <c:pt idx="102">
                  <c:v>52.827</c:v>
                </c:pt>
                <c:pt idx="103">
                  <c:v>61.383</c:v>
                </c:pt>
                <c:pt idx="104">
                  <c:v>62.378</c:v>
                </c:pt>
                <c:pt idx="105">
                  <c:v>56.57</c:v>
                </c:pt>
                <c:pt idx="106">
                  <c:v>56.802</c:v>
                </c:pt>
                <c:pt idx="107">
                  <c:v>55.369</c:v>
                </c:pt>
                <c:pt idx="108">
                  <c:v>62.738</c:v>
                </c:pt>
                <c:pt idx="109">
                  <c:v>59.518</c:v>
                </c:pt>
                <c:pt idx="110">
                  <c:v>64.658</c:v>
                </c:pt>
                <c:pt idx="111">
                  <c:v>57.548</c:v>
                </c:pt>
                <c:pt idx="112">
                  <c:v>55.819</c:v>
                </c:pt>
                <c:pt idx="113">
                  <c:v>54.357</c:v>
                </c:pt>
                <c:pt idx="114">
                  <c:v>57.503</c:v>
                </c:pt>
                <c:pt idx="115">
                  <c:v>53.782</c:v>
                </c:pt>
                <c:pt idx="116">
                  <c:v>58.701</c:v>
                </c:pt>
                <c:pt idx="117">
                  <c:v>53.932</c:v>
                </c:pt>
                <c:pt idx="118">
                  <c:v>56.49</c:v>
                </c:pt>
                <c:pt idx="119">
                  <c:v>55.096</c:v>
                </c:pt>
                <c:pt idx="120">
                  <c:v>56.348</c:v>
                </c:pt>
                <c:pt idx="121">
                  <c:v>60.587</c:v>
                </c:pt>
                <c:pt idx="122">
                  <c:v>58.542</c:v>
                </c:pt>
                <c:pt idx="123">
                  <c:v>55.771</c:v>
                </c:pt>
                <c:pt idx="124">
                  <c:v>53.624</c:v>
                </c:pt>
                <c:pt idx="125">
                  <c:v>52.566</c:v>
                </c:pt>
                <c:pt idx="126">
                  <c:v>57.216</c:v>
                </c:pt>
                <c:pt idx="127">
                  <c:v>55.961</c:v>
                </c:pt>
                <c:pt idx="128">
                  <c:v>59.517</c:v>
                </c:pt>
                <c:pt idx="129">
                  <c:v>57.512</c:v>
                </c:pt>
                <c:pt idx="130">
                  <c:v>60.689</c:v>
                </c:pt>
                <c:pt idx="131">
                  <c:v>58.207</c:v>
                </c:pt>
                <c:pt idx="132">
                  <c:v>53.063</c:v>
                </c:pt>
                <c:pt idx="133">
                  <c:v>55.947</c:v>
                </c:pt>
                <c:pt idx="134">
                  <c:v>65.756</c:v>
                </c:pt>
                <c:pt idx="135">
                  <c:v>52.127</c:v>
                </c:pt>
                <c:pt idx="136">
                  <c:v>53.388</c:v>
                </c:pt>
                <c:pt idx="137">
                  <c:v>54.521</c:v>
                </c:pt>
                <c:pt idx="138">
                  <c:v>59.352</c:v>
                </c:pt>
                <c:pt idx="139">
                  <c:v>63.061</c:v>
                </c:pt>
                <c:pt idx="140">
                  <c:v>56.895</c:v>
                </c:pt>
                <c:pt idx="141">
                  <c:v>44.641</c:v>
                </c:pt>
                <c:pt idx="142">
                  <c:v>56.508</c:v>
                </c:pt>
                <c:pt idx="143">
                  <c:v>53.29</c:v>
                </c:pt>
                <c:pt idx="144">
                  <c:v>55.811</c:v>
                </c:pt>
                <c:pt idx="145">
                  <c:v>53.958</c:v>
                </c:pt>
                <c:pt idx="146">
                  <c:v>60.932</c:v>
                </c:pt>
                <c:pt idx="147">
                  <c:v>58.916</c:v>
                </c:pt>
                <c:pt idx="148">
                  <c:v>62.725</c:v>
                </c:pt>
                <c:pt idx="149">
                  <c:v>57.291</c:v>
                </c:pt>
                <c:pt idx="150">
                  <c:v>64.065</c:v>
                </c:pt>
                <c:pt idx="151">
                  <c:v>58.803</c:v>
                </c:pt>
                <c:pt idx="152">
                  <c:v>53.614</c:v>
                </c:pt>
                <c:pt idx="153">
                  <c:v>60.654</c:v>
                </c:pt>
                <c:pt idx="154">
                  <c:v>58.425</c:v>
                </c:pt>
                <c:pt idx="155">
                  <c:v>55.229</c:v>
                </c:pt>
                <c:pt idx="156">
                  <c:v>57.086</c:v>
                </c:pt>
                <c:pt idx="157">
                  <c:v>64.046</c:v>
                </c:pt>
                <c:pt idx="158">
                  <c:v>55.998</c:v>
                </c:pt>
                <c:pt idx="159">
                  <c:v>62.108</c:v>
                </c:pt>
                <c:pt idx="160">
                  <c:v>62.455</c:v>
                </c:pt>
                <c:pt idx="161">
                  <c:v>60.529</c:v>
                </c:pt>
                <c:pt idx="162">
                  <c:v>55.433</c:v>
                </c:pt>
                <c:pt idx="163">
                  <c:v>57.023</c:v>
                </c:pt>
                <c:pt idx="164">
                  <c:v>53.786</c:v>
                </c:pt>
                <c:pt idx="165">
                  <c:v>61.684</c:v>
                </c:pt>
                <c:pt idx="166">
                  <c:v>60.899</c:v>
                </c:pt>
                <c:pt idx="167">
                  <c:v>59.682</c:v>
                </c:pt>
                <c:pt idx="168">
                  <c:v>58.597</c:v>
                </c:pt>
                <c:pt idx="169">
                  <c:v>63.921</c:v>
                </c:pt>
                <c:pt idx="170">
                  <c:v>57.256</c:v>
                </c:pt>
                <c:pt idx="171">
                  <c:v>64.671</c:v>
                </c:pt>
                <c:pt idx="172">
                  <c:v>55.645</c:v>
                </c:pt>
                <c:pt idx="173">
                  <c:v>61.678</c:v>
                </c:pt>
                <c:pt idx="174">
                  <c:v>50.35</c:v>
                </c:pt>
                <c:pt idx="175">
                  <c:v>58.778</c:v>
                </c:pt>
                <c:pt idx="176">
                  <c:v>59.622</c:v>
                </c:pt>
                <c:pt idx="177">
                  <c:v>61.225</c:v>
                </c:pt>
                <c:pt idx="178">
                  <c:v>60.904</c:v>
                </c:pt>
                <c:pt idx="179">
                  <c:v>52.995</c:v>
                </c:pt>
                <c:pt idx="180">
                  <c:v>56.705</c:v>
                </c:pt>
                <c:pt idx="181">
                  <c:v>55.849</c:v>
                </c:pt>
                <c:pt idx="182">
                  <c:v>57.85</c:v>
                </c:pt>
                <c:pt idx="183">
                  <c:v>55.514</c:v>
                </c:pt>
                <c:pt idx="184">
                  <c:v>54.137</c:v>
                </c:pt>
                <c:pt idx="185">
                  <c:v>49.59</c:v>
                </c:pt>
                <c:pt idx="186">
                  <c:v>58.409</c:v>
                </c:pt>
                <c:pt idx="187">
                  <c:v>57.336</c:v>
                </c:pt>
                <c:pt idx="188">
                  <c:v>53.452</c:v>
                </c:pt>
                <c:pt idx="189">
                  <c:v>56.854</c:v>
                </c:pt>
                <c:pt idx="190">
                  <c:v>59.263</c:v>
                </c:pt>
                <c:pt idx="191">
                  <c:v>58.227</c:v>
                </c:pt>
                <c:pt idx="192">
                  <c:v>50.164</c:v>
                </c:pt>
                <c:pt idx="193">
                  <c:v>57.295</c:v>
                </c:pt>
                <c:pt idx="194">
                  <c:v>54.311</c:v>
                </c:pt>
                <c:pt idx="195">
                  <c:v>57.475</c:v>
                </c:pt>
                <c:pt idx="196">
                  <c:v>55.313</c:v>
                </c:pt>
                <c:pt idx="197">
                  <c:v>61.757</c:v>
                </c:pt>
                <c:pt idx="198">
                  <c:v>60.016</c:v>
                </c:pt>
                <c:pt idx="199">
                  <c:v>67.133</c:v>
                </c:pt>
              </c:numCache>
            </c:numRef>
          </c:val>
          <c:smooth val="0"/>
        </c:ser>
        <c:dLbls>
          <c:showLegendKey val="0"/>
          <c:showVal val="0"/>
          <c:showCatName val="0"/>
          <c:showSerName val="0"/>
          <c:showPercent val="0"/>
          <c:showBubbleSize val="0"/>
        </c:dLbls>
        <c:marker val="0"/>
        <c:smooth val="0"/>
        <c:axId val="248575028"/>
        <c:axId val="377608148"/>
      </c:lineChart>
      <c:catAx>
        <c:axId val="2485750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77608148"/>
        <c:crosses val="autoZero"/>
        <c:auto val="1"/>
        <c:lblAlgn val="ctr"/>
        <c:lblOffset val="100"/>
        <c:noMultiLvlLbl val="0"/>
      </c:catAx>
      <c:valAx>
        <c:axId val="3776081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85750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PA</a:t>
            </a:r>
            <a:r>
              <a:rPr altLang="en-US"/>
              <a:t>资源</a:t>
            </a:r>
            <a:r>
              <a:t>平均等待人数随PA数量变化</a:t>
            </a: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val>
            <c:numRef>
              <c:f>[export.xlsx]Sheet5!$G$3:$G$12540</c:f>
              <c:numCache>
                <c:formatCode>General</c:formatCode>
                <c:ptCount val="200"/>
                <c:pt idx="0">
                  <c:v>3274.6</c:v>
                </c:pt>
                <c:pt idx="1">
                  <c:v>667.71</c:v>
                </c:pt>
                <c:pt idx="2">
                  <c:v>1.5852</c:v>
                </c:pt>
                <c:pt idx="3">
                  <c:v>0.55605</c:v>
                </c:pt>
                <c:pt idx="4">
                  <c:v>0.30324</c:v>
                </c:pt>
                <c:pt idx="5">
                  <c:v>0.05688</c:v>
                </c:pt>
                <c:pt idx="6">
                  <c:v>0.0183</c:v>
                </c:pt>
                <c:pt idx="7" c:formatCode="0.00E+00">
                  <c:v>3.1897e-5</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0"/>
        <c:smooth val="0"/>
        <c:axId val="645724924"/>
        <c:axId val="288655834"/>
      </c:lineChart>
      <c:catAx>
        <c:axId val="6457249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8655834"/>
        <c:crosses val="autoZero"/>
        <c:auto val="1"/>
        <c:lblAlgn val="ctr"/>
        <c:lblOffset val="100"/>
        <c:noMultiLvlLbl val="0"/>
      </c:catAx>
      <c:valAx>
        <c:axId val="28865583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4572492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700000000000000" pitchFamily="18" charset="-122"/>
              </a:rPr>
            </a:fld>
            <a:endParaRPr lang="zh-CN" altLang="en-US">
              <a:cs typeface="思源宋体" panose="020207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700000000000000" pitchFamily="18" charset="-122"/>
              </a:rPr>
            </a:fld>
            <a:endParaRPr lang="zh-CN" altLang="en-US">
              <a:cs typeface="思源宋体" panose="02020700000000000000"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4572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9144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3716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18288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fld>
            <a:endParaRPr lang="zh-CN" altLang="en-US"/>
          </a:p>
        </p:txBody>
      </p:sp>
      <p:sp>
        <p:nvSpPr>
          <p:cNvPr id="11" name="TextBox 10"/>
          <p:cNvSpPr txBox="1"/>
          <p:nvPr userDrawn="1"/>
        </p:nvSpPr>
        <p:spPr>
          <a:xfrm>
            <a:off x="2023818" y="6712767"/>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CE67385-41BA-4D28-857C-9E48547FF1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9.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png"/><Relationship Id="rId3" Type="http://schemas.openxmlformats.org/officeDocument/2006/relationships/tags" Target="../tags/tag8.xml"/><Relationship Id="rId2" Type="http://schemas.openxmlformats.org/officeDocument/2006/relationships/image" Target="../media/image1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1.png"/><Relationship Id="rId6" Type="http://schemas.openxmlformats.org/officeDocument/2006/relationships/tags" Target="../tags/tag10.xml"/><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2.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tags" Target="../tags/tag13.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5.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7.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9.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1.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tags" Target="../tags/tag23.xml"/><Relationship Id="rId4" Type="http://schemas.openxmlformats.org/officeDocument/2006/relationships/image" Target="../media/image16.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tags" Target="../tags/tag27.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9.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chart" Target="../charts/chart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1.png"/><Relationship Id="rId3" Type="http://schemas.openxmlformats.org/officeDocument/2006/relationships/tags" Target="../tags/tag31.xml"/><Relationship Id="rId2" Type="http://schemas.openxmlformats.org/officeDocument/2006/relationships/chart" Target="../charts/chart6.xml"/><Relationship Id="rId1" Type="http://schemas.openxmlformats.org/officeDocument/2006/relationships/chart" Target="../charts/chart5.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32.png"/><Relationship Id="rId7" Type="http://schemas.openxmlformats.org/officeDocument/2006/relationships/tags" Target="../tags/tag34.xml"/><Relationship Id="rId6" Type="http://schemas.openxmlformats.org/officeDocument/2006/relationships/image" Target="../media/image31.png"/><Relationship Id="rId5" Type="http://schemas.openxmlformats.org/officeDocument/2006/relationships/tags" Target="../tags/tag33.xml"/><Relationship Id="rId4" Type="http://schemas.openxmlformats.org/officeDocument/2006/relationships/image" Target="../media/image1.png"/><Relationship Id="rId3" Type="http://schemas.openxmlformats.org/officeDocument/2006/relationships/tags" Target="../tags/tag32.xml"/><Relationship Id="rId2" Type="http://schemas.openxmlformats.org/officeDocument/2006/relationships/chart" Target="../charts/chart8.xml"/><Relationship Id="rId1" Type="http://schemas.openxmlformats.org/officeDocument/2006/relationships/chart" Target="../charts/chart7.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35.xml"/><Relationship Id="rId4" Type="http://schemas.openxmlformats.org/officeDocument/2006/relationships/image" Target="../media/image33.png"/><Relationship Id="rId3" Type="http://schemas.openxmlformats.org/officeDocument/2006/relationships/image" Target="../media/image1.png"/><Relationship Id="rId2" Type="http://schemas.openxmlformats.org/officeDocument/2006/relationships/chart" Target="../charts/chart10.xml"/><Relationship Id="rId1" Type="http://schemas.openxmlformats.org/officeDocument/2006/relationships/chart" Target="../charts/chart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4.png"/><Relationship Id="rId2" Type="http://schemas.openxmlformats.org/officeDocument/2006/relationships/tags" Target="../tags/tag36.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6.png"/><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37.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38.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0.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1.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3.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2.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6.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tags" Target="../tags/tag49.xml"/><Relationship Id="rId1" Type="http://schemas.openxmlformats.org/officeDocument/2006/relationships/chart" Target="../charts/chart11.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tags" Target="../tags/tag51.xml"/><Relationship Id="rId4" Type="http://schemas.openxmlformats.org/officeDocument/2006/relationships/image" Target="../media/image44.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0.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6.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2.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tags" Target="../tags/tag53.xml"/><Relationship Id="rId1" Type="http://schemas.openxmlformats.org/officeDocument/2006/relationships/chart" Target="../charts/chart1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55.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4.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7.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6.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chart" Target="../charts/chart13.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tags" Target="../tags/tag57.xml"/><Relationship Id="rId1" Type="http://schemas.openxmlformats.org/officeDocument/2006/relationships/chart" Target="../charts/chart1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8.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9.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60.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61.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11"/>
          <p:cNvSpPr/>
          <p:nvPr userDrawn="1"/>
        </p:nvSpPr>
        <p:spPr>
          <a:xfrm rot="5400000">
            <a:off x="4117340" y="1579880"/>
            <a:ext cx="3802380" cy="369760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57" name="文本框 13"/>
          <p:cNvSpPr txBox="1"/>
          <p:nvPr userDrawn="1"/>
        </p:nvSpPr>
        <p:spPr>
          <a:xfrm>
            <a:off x="1449971" y="2844224"/>
            <a:ext cx="9486900" cy="646331"/>
          </a:xfrm>
          <a:prstGeom prst="rect">
            <a:avLst/>
          </a:prstGeom>
          <a:noFill/>
          <a:ln w="9525">
            <a:noFill/>
          </a:ln>
        </p:spPr>
        <p:txBody>
          <a:bodyPr wrap="square" anchor="t">
            <a:spAutoFit/>
          </a:bodyPr>
          <a:lstStyle/>
          <a:p>
            <a:pPr algn="ctr"/>
            <a:r>
              <a:rPr lang="zh-CN" altLang="en-US" sz="3600" dirty="0">
                <a:solidFill>
                  <a:schemeClr val="tx1">
                    <a:lumMod val="65000"/>
                    <a:lumOff val="35000"/>
                  </a:schemeClr>
                </a:solidFill>
                <a:cs typeface="+mn-ea"/>
                <a:sym typeface="+mn-lt"/>
              </a:rPr>
              <a:t>基于建模仿真技术的野战医院部署设计与优化</a:t>
            </a:r>
            <a:endParaRPr lang="zh-CN" sz="3600" dirty="0">
              <a:solidFill>
                <a:schemeClr val="tx1">
                  <a:lumMod val="65000"/>
                  <a:lumOff val="35000"/>
                </a:schemeClr>
              </a:solidFill>
              <a:cs typeface="+mn-ea"/>
              <a:sym typeface="+mn-lt"/>
            </a:endParaRPr>
          </a:p>
        </p:txBody>
      </p:sp>
      <p:cxnSp>
        <p:nvCxnSpPr>
          <p:cNvPr id="3" name="直接连接符 2"/>
          <p:cNvCxnSpPr/>
          <p:nvPr userDrawn="1"/>
        </p:nvCxnSpPr>
        <p:spPr>
          <a:xfrm>
            <a:off x="5418455" y="4264660"/>
            <a:ext cx="1123950" cy="6350"/>
          </a:xfrm>
          <a:prstGeom prst="line">
            <a:avLst/>
          </a:prstGeom>
          <a:ln w="28575"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TextBox 32"/>
          <p:cNvSpPr txBox="1"/>
          <p:nvPr userDrawn="1"/>
        </p:nvSpPr>
        <p:spPr>
          <a:xfrm>
            <a:off x="2799397" y="4756171"/>
            <a:ext cx="6592570" cy="338554"/>
          </a:xfrm>
          <a:prstGeom prst="rect">
            <a:avLst/>
          </a:prstGeom>
          <a:noFill/>
        </p:spPr>
        <p:txBody>
          <a:bodyPr wrap="square" rtlCol="0">
            <a:spAutoFit/>
          </a:bodyPr>
          <a:lstStyle/>
          <a:p>
            <a:pPr algn="ctr" eaLnBrk="1" hangingPunct="1">
              <a:buFont typeface="Arial" panose="020B0604020202020204" pitchFamily="34" charset="0"/>
              <a:buNone/>
            </a:pPr>
            <a:r>
              <a:rPr lang="zh-CN" altLang="en-US" sz="1600" dirty="0">
                <a:solidFill>
                  <a:schemeClr val="tx1">
                    <a:lumMod val="65000"/>
                    <a:lumOff val="35000"/>
                  </a:schemeClr>
                </a:solidFill>
                <a:cs typeface="+mn-ea"/>
                <a:sym typeface="+mn-lt"/>
              </a:rPr>
              <a:t>答辩人：詹震凡  黄梓健  王伟豪  袁伟杰</a:t>
            </a:r>
            <a:endParaRPr lang="zh-CN" altLang="en-US" sz="1600" dirty="0">
              <a:solidFill>
                <a:schemeClr val="tx1">
                  <a:lumMod val="65000"/>
                  <a:lumOff val="35000"/>
                </a:schemeClr>
              </a:solidFill>
              <a:cs typeface="+mn-ea"/>
              <a:sym typeface="+mn-lt"/>
            </a:endParaRPr>
          </a:p>
        </p:txBody>
      </p:sp>
      <p:sp>
        <p:nvSpPr>
          <p:cNvPr id="20"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accent1"/>
          </a:solidFill>
          <a:ln>
            <a:noFill/>
          </a:ln>
        </p:spPr>
        <p:txBody>
          <a:bodyPr/>
          <a:lstStyle/>
          <a:p>
            <a:endParaRPr lang="zh-CN" altLang="en-US">
              <a:cs typeface="+mn-ea"/>
              <a:sym typeface="+mn-lt"/>
            </a:endParaRPr>
          </a:p>
        </p:txBody>
      </p:sp>
      <p:sp>
        <p:nvSpPr>
          <p:cNvPr id="11" name="TextBox 32"/>
          <p:cNvSpPr txBox="1"/>
          <p:nvPr/>
        </p:nvSpPr>
        <p:spPr>
          <a:xfrm>
            <a:off x="2799397" y="5094725"/>
            <a:ext cx="6592570" cy="338554"/>
          </a:xfrm>
          <a:prstGeom prst="rect">
            <a:avLst/>
          </a:prstGeom>
          <a:noFill/>
        </p:spPr>
        <p:txBody>
          <a:bodyPr wrap="square" rtlCol="0">
            <a:spAutoFit/>
          </a:bodyPr>
          <a:lstStyle/>
          <a:p>
            <a:pPr algn="ctr" eaLnBrk="1" hangingPunct="1">
              <a:buFont typeface="Arial" panose="020B0604020202020204" pitchFamily="34" charset="0"/>
              <a:buNone/>
            </a:pPr>
            <a:r>
              <a:rPr lang="zh-CN" altLang="en-US" sz="1600" dirty="0">
                <a:solidFill>
                  <a:schemeClr val="tx1">
                    <a:lumMod val="65000"/>
                    <a:lumOff val="35000"/>
                  </a:schemeClr>
                </a:solidFill>
                <a:cs typeface="+mn-ea"/>
                <a:sym typeface="+mn-lt"/>
              </a:rPr>
              <a:t>指导老师：余平祥</a:t>
            </a:r>
            <a:endParaRPr lang="zh-CN" altLang="en-US" sz="1600" dirty="0">
              <a:solidFill>
                <a:schemeClr val="tx1">
                  <a:lumMod val="65000"/>
                  <a:lumOff val="35000"/>
                </a:schemeClr>
              </a:solidFill>
              <a:cs typeface="+mn-ea"/>
              <a:sym typeface="+mn-lt"/>
            </a:endParaRPr>
          </a:p>
        </p:txBody>
      </p:sp>
      <p:pic>
        <p:nvPicPr>
          <p:cNvPr id="12" name="图片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25" y="285103"/>
            <a:ext cx="4614240" cy="12644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2" grpId="0" bldLvl="0" animBg="1"/>
      <p:bldP spid="2057" grpId="0"/>
      <p:bldP spid="1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TextBox 44"/>
          <p:cNvSpPr txBox="1"/>
          <p:nvPr/>
        </p:nvSpPr>
        <p:spPr>
          <a:xfrm>
            <a:off x="56659" y="661958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endParaRPr kumimoji="0" lang="en-US" altLang="zh-CN" sz="100" b="0" i="0" u="none" strike="noStrike" kern="0" cap="none" spc="0" normalizeH="0" baseline="0" noProof="0" dirty="0">
              <a:ln>
                <a:noFill/>
              </a:ln>
              <a:solidFill>
                <a:schemeClr val="bg1"/>
              </a:solidFill>
              <a:effectLst/>
              <a:uLnTx/>
              <a:uFillTx/>
            </a:endParaRPr>
          </a:p>
        </p:txBody>
      </p:sp>
      <p:sp>
        <p:nvSpPr>
          <p:cNvPr id="44" name="文本框 43"/>
          <p:cNvSpPr txBox="1"/>
          <p:nvPr/>
        </p:nvSpPr>
        <p:spPr>
          <a:xfrm>
            <a:off x="1165224" y="668655"/>
            <a:ext cx="5106179" cy="961289"/>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研究方法</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患者到达数据及到达方式分析</a:t>
            </a:r>
            <a:endParaRPr lang="zh-CN" altLang="en-US" sz="2000" b="1" dirty="0">
              <a:solidFill>
                <a:schemeClr val="tx1">
                  <a:lumMod val="75000"/>
                  <a:lumOff val="25000"/>
                </a:schemeClr>
              </a:solidFill>
              <a:cs typeface="+mn-ea"/>
              <a:sym typeface="+mn-lt"/>
            </a:endParaRPr>
          </a:p>
          <a:p>
            <a:pPr algn="dist">
              <a:lnSpc>
                <a:spcPct val="150000"/>
              </a:lnSpc>
            </a:pPr>
            <a:endParaRPr lang="zh-CN" altLang="en-US" sz="2000" dirty="0">
              <a:solidFill>
                <a:schemeClr val="accent1"/>
              </a:solidFill>
              <a:cs typeface="+mn-ea"/>
              <a:sym typeface="+mn-lt"/>
            </a:endParaRPr>
          </a:p>
        </p:txBody>
      </p:sp>
      <p:sp>
        <p:nvSpPr>
          <p:cNvPr id="46" name="Rectangle 16"/>
          <p:cNvSpPr/>
          <p:nvPr/>
        </p:nvSpPr>
        <p:spPr>
          <a:xfrm>
            <a:off x="1277105" y="1234773"/>
            <a:ext cx="1288810" cy="246364"/>
          </a:xfrm>
          <a:prstGeom prst="rect">
            <a:avLst/>
          </a:prstGeom>
        </p:spPr>
        <p:txBody>
          <a:bodyPr wrap="none" lIns="0" tIns="0" rIns="0" bIns="0" anchor="ctr" anchorCtr="0">
            <a:normAutofit fontScale="97500"/>
          </a:bodyPr>
          <a:lstStyle/>
          <a:p>
            <a:pPr>
              <a:buClr>
                <a:srgbClr val="E24848"/>
              </a:buClr>
            </a:pPr>
            <a:endParaRPr lang="zh-CN" altLang="en-US" sz="1600" b="1" dirty="0">
              <a:solidFill>
                <a:schemeClr val="tx1">
                  <a:lumMod val="75000"/>
                  <a:lumOff val="25000"/>
                </a:schemeClr>
              </a:solidFill>
              <a:cs typeface="+mn-ea"/>
              <a:sym typeface="+mn-lt"/>
            </a:endParaRPr>
          </a:p>
        </p:txBody>
      </p:sp>
      <p:sp>
        <p:nvSpPr>
          <p:cNvPr id="47" name="文本框 46"/>
          <p:cNvSpPr txBox="1"/>
          <p:nvPr/>
        </p:nvSpPr>
        <p:spPr>
          <a:xfrm>
            <a:off x="1009650" y="1368851"/>
            <a:ext cx="10265075" cy="115685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       </a:t>
            </a:r>
            <a:r>
              <a:rPr lang="zh-CN" altLang="zh-CN" dirty="0"/>
              <a:t>患者到达方式为步行，即可说明患者具有行动能力，在建模系统中的体现为是否需要医护人员进行护送，还是可以独立前往诊室。</a:t>
            </a:r>
            <a:endParaRPr lang="zh-CN" altLang="zh-CN" dirty="0"/>
          </a:p>
          <a:p>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8446" y="1992247"/>
            <a:ext cx="3114778" cy="1562666"/>
          </a:xfrm>
          <a:prstGeom prst="rect">
            <a:avLst/>
          </a:prstGeom>
          <a:noFill/>
          <a:ln w="12700" cmpd="sng">
            <a:solidFill>
              <a:srgbClr val="000000"/>
            </a:solidFill>
            <a:miter lim="800000"/>
            <a:headEnd/>
            <a:tailEnd/>
          </a:ln>
          <a:effectLst/>
        </p:spPr>
      </p:pic>
      <p:sp>
        <p:nvSpPr>
          <p:cNvPr id="12" name="文本框 11"/>
          <p:cNvSpPr txBox="1"/>
          <p:nvPr/>
        </p:nvSpPr>
        <p:spPr>
          <a:xfrm>
            <a:off x="1009650" y="3718487"/>
            <a:ext cx="10265075" cy="79220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       </a:t>
            </a:r>
            <a:r>
              <a:rPr lang="zh-CN" altLang="zh-CN" dirty="0"/>
              <a:t>将</a:t>
            </a:r>
            <a:r>
              <a:rPr lang="zh-CN" altLang="en-US" dirty="0"/>
              <a:t>上图</a:t>
            </a:r>
            <a:r>
              <a:rPr lang="zh-CN" altLang="zh-CN" dirty="0"/>
              <a:t>的数据进行拟合，设置一个</a:t>
            </a:r>
            <a:r>
              <a:rPr lang="en-US" altLang="zh-CN" dirty="0" err="1"/>
              <a:t>Trianqular</a:t>
            </a:r>
            <a:r>
              <a:rPr lang="zh-CN" altLang="zh-CN" dirty="0"/>
              <a:t>的分布来拟合，最大值设为</a:t>
            </a:r>
            <a:r>
              <a:rPr lang="en-US" altLang="zh-CN" dirty="0"/>
              <a:t>0.83</a:t>
            </a:r>
            <a:r>
              <a:rPr lang="zh-CN" altLang="zh-CN" dirty="0"/>
              <a:t>，最小值设为</a:t>
            </a:r>
            <a:r>
              <a:rPr lang="en-US" altLang="zh-CN" dirty="0"/>
              <a:t>0.65</a:t>
            </a:r>
            <a:r>
              <a:rPr lang="zh-CN" altLang="zh-CN" dirty="0"/>
              <a:t>，众数设为</a:t>
            </a:r>
            <a:r>
              <a:rPr lang="en-US" altLang="zh-CN" dirty="0"/>
              <a:t>0.75</a:t>
            </a:r>
            <a:r>
              <a:rPr lang="zh-CN" altLang="zh-CN" dirty="0"/>
              <a:t>，就得到了最相似的分布</a:t>
            </a:r>
            <a:endParaRPr lang="zh-CN" altLang="zh-CN" dirty="0"/>
          </a:p>
        </p:txBody>
      </p:sp>
      <p:pic>
        <p:nvPicPr>
          <p:cNvPr id="13" name="图片 12"/>
          <p:cNvPicPr>
            <a:picLocks noChangeAspect="1"/>
          </p:cNvPicPr>
          <p:nvPr/>
        </p:nvPicPr>
        <p:blipFill>
          <a:blip r:embed="rId5"/>
          <a:stretch>
            <a:fillRect/>
          </a:stretch>
        </p:blipFill>
        <p:spPr>
          <a:xfrm>
            <a:off x="4538776" y="4114589"/>
            <a:ext cx="3114448" cy="2392930"/>
          </a:xfrm>
          <a:prstGeom prst="rect">
            <a:avLst/>
          </a:prstGeom>
        </p:spPr>
      </p:pic>
      <p:sp>
        <p:nvSpPr>
          <p:cNvPr id="15" name="文本框 14"/>
          <p:cNvSpPr txBox="1"/>
          <p:nvPr/>
        </p:nvSpPr>
        <p:spPr>
          <a:xfrm>
            <a:off x="5322497" y="3546958"/>
            <a:ext cx="2480251" cy="307777"/>
          </a:xfrm>
          <a:prstGeom prst="rect">
            <a:avLst/>
          </a:prstGeom>
          <a:noFill/>
        </p:spPr>
        <p:txBody>
          <a:bodyPr wrap="square" rtlCol="0">
            <a:spAutoFit/>
          </a:bodyPr>
          <a:lstStyle/>
          <a:p>
            <a:r>
              <a:rPr lang="zh-CN" altLang="en-US" sz="1400" dirty="0"/>
              <a:t>病人到达方式</a:t>
            </a:r>
            <a:endParaRPr lang="zh-CN" altLang="en-US" sz="1400" dirty="0"/>
          </a:p>
        </p:txBody>
      </p:sp>
      <p:sp>
        <p:nvSpPr>
          <p:cNvPr id="3" name="文本框 2"/>
          <p:cNvSpPr txBox="1"/>
          <p:nvPr/>
        </p:nvSpPr>
        <p:spPr>
          <a:xfrm>
            <a:off x="5212788" y="6459596"/>
            <a:ext cx="1620957" cy="307777"/>
          </a:xfrm>
          <a:prstGeom prst="rect">
            <a:avLst/>
          </a:prstGeom>
          <a:noFill/>
        </p:spPr>
        <p:txBody>
          <a:bodyPr wrap="none" rtlCol="0">
            <a:spAutoFit/>
          </a:bodyPr>
          <a:lstStyle/>
          <a:p>
            <a:r>
              <a:rPr lang="zh-CN" altLang="en-US" sz="1400" dirty="0"/>
              <a:t>到达方式概率分布</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TextBox 44"/>
          <p:cNvSpPr txBox="1"/>
          <p:nvPr/>
        </p:nvSpPr>
        <p:spPr>
          <a:xfrm>
            <a:off x="56659" y="661958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endParaRPr kumimoji="0" lang="en-US" altLang="zh-CN" sz="100" b="0" i="0" u="none" strike="noStrike" kern="0" cap="none" spc="0" normalizeH="0" baseline="0" noProof="0" dirty="0">
              <a:ln>
                <a:noFill/>
              </a:ln>
              <a:solidFill>
                <a:schemeClr val="bg1"/>
              </a:solidFill>
              <a:effectLst/>
              <a:uLnTx/>
              <a:uFillTx/>
            </a:endParaRPr>
          </a:p>
        </p:txBody>
      </p:sp>
      <p:sp>
        <p:nvSpPr>
          <p:cNvPr id="44" name="文本框 43"/>
          <p:cNvSpPr txBox="1"/>
          <p:nvPr/>
        </p:nvSpPr>
        <p:spPr>
          <a:xfrm>
            <a:off x="1165224" y="668655"/>
            <a:ext cx="6106844" cy="807401"/>
          </a:xfrm>
          <a:prstGeom prst="rect">
            <a:avLst/>
          </a:prstGeom>
          <a:noFill/>
        </p:spPr>
        <p:txBody>
          <a:bodyPr vert="horz" wrap="square" rtlCol="0">
            <a:spAutoFit/>
          </a:bodyPr>
          <a:lstStyle/>
          <a:p>
            <a:pPr>
              <a:buClr>
                <a:srgbClr val="E24848"/>
              </a:buClr>
            </a:pPr>
            <a:r>
              <a:rPr lang="zh-CN" altLang="en-US" sz="2000" dirty="0">
                <a:solidFill>
                  <a:schemeClr val="accent1"/>
                </a:solidFill>
                <a:cs typeface="+mn-ea"/>
                <a:sym typeface="+mn-lt"/>
              </a:rPr>
              <a:t>研究方法</a:t>
            </a:r>
            <a:r>
              <a:rPr lang="en-US" altLang="zh-CN" sz="2000" dirty="0">
                <a:solidFill>
                  <a:schemeClr val="accent1"/>
                </a:solidFill>
                <a:cs typeface="+mn-ea"/>
                <a:sym typeface="+mn-lt"/>
              </a:rPr>
              <a:t>——</a:t>
            </a:r>
            <a:r>
              <a:rPr lang="zh-CN" altLang="zh-CN" sz="2000" b="1" dirty="0">
                <a:solidFill>
                  <a:schemeClr val="tx1">
                    <a:lumMod val="75000"/>
                    <a:lumOff val="25000"/>
                  </a:schemeClr>
                </a:solidFill>
                <a:cs typeface="+mn-ea"/>
              </a:rPr>
              <a:t>医院设施初始布置及患者移动速度假设</a:t>
            </a:r>
            <a:endParaRPr lang="zh-CN" altLang="zh-CN" sz="2000" b="1" dirty="0">
              <a:solidFill>
                <a:schemeClr val="tx1">
                  <a:lumMod val="75000"/>
                  <a:lumOff val="25000"/>
                </a:schemeClr>
              </a:solidFill>
              <a:cs typeface="+mn-ea"/>
            </a:endParaRPr>
          </a:p>
          <a:p>
            <a:pPr algn="dist">
              <a:lnSpc>
                <a:spcPct val="150000"/>
              </a:lnSpc>
            </a:pPr>
            <a:endParaRPr lang="zh-CN" altLang="en-US" sz="2000" dirty="0">
              <a:solidFill>
                <a:schemeClr val="accent1"/>
              </a:solidFill>
              <a:cs typeface="+mn-ea"/>
              <a:sym typeface="+mn-lt"/>
            </a:endParaRPr>
          </a:p>
        </p:txBody>
      </p:sp>
      <p:sp>
        <p:nvSpPr>
          <p:cNvPr id="46" name="Rectangle 16"/>
          <p:cNvSpPr/>
          <p:nvPr/>
        </p:nvSpPr>
        <p:spPr>
          <a:xfrm>
            <a:off x="1277105" y="1234773"/>
            <a:ext cx="1288810" cy="246364"/>
          </a:xfrm>
          <a:prstGeom prst="rect">
            <a:avLst/>
          </a:prstGeom>
        </p:spPr>
        <p:txBody>
          <a:bodyPr wrap="none" lIns="0" tIns="0" rIns="0" bIns="0" anchor="ctr" anchorCtr="0">
            <a:normAutofit fontScale="97500"/>
          </a:bodyPr>
          <a:lstStyle/>
          <a:p>
            <a:pPr>
              <a:buClr>
                <a:srgbClr val="E24848"/>
              </a:buClr>
            </a:pPr>
            <a:endParaRPr lang="zh-CN" altLang="en-US" sz="1600" b="1" dirty="0">
              <a:solidFill>
                <a:schemeClr val="tx1">
                  <a:lumMod val="75000"/>
                  <a:lumOff val="25000"/>
                </a:schemeClr>
              </a:solidFill>
              <a:cs typeface="+mn-ea"/>
              <a:sym typeface="+mn-lt"/>
            </a:endParaRPr>
          </a:p>
        </p:txBody>
      </p:sp>
      <p:sp>
        <p:nvSpPr>
          <p:cNvPr id="47" name="文本框 46"/>
          <p:cNvSpPr txBox="1"/>
          <p:nvPr/>
        </p:nvSpPr>
        <p:spPr>
          <a:xfrm>
            <a:off x="1009650" y="1383295"/>
            <a:ext cx="10265075" cy="787523"/>
          </a:xfrm>
          <a:prstGeom prst="rect">
            <a:avLst/>
          </a:prstGeom>
          <a:noFill/>
        </p:spPr>
        <p:txBody>
          <a:bodyPr wrap="square" rtlCol="0">
            <a:spAutoFit/>
          </a:bodyPr>
          <a:lstStyle>
            <a:defPPr>
              <a:defRPr lang="zh-CN"/>
            </a:defPPr>
            <a:lvl1pPr algn="just">
              <a:lnSpc>
                <a:spcPct val="150000"/>
              </a:lnSpc>
              <a:defRPr sz="1600"/>
            </a:lvl1pPr>
          </a:lstStyle>
          <a:p>
            <a:r>
              <a:rPr lang="zh-CN" altLang="en-US" dirty="0"/>
              <a:t>       根据查阅相关参考资料得出野战医院帐篷一般长</a:t>
            </a:r>
            <a:r>
              <a:rPr lang="en-US" altLang="zh-CN" dirty="0"/>
              <a:t>12M</a:t>
            </a:r>
            <a:r>
              <a:rPr lang="zh-CN" altLang="en-US" dirty="0"/>
              <a:t>，宽</a:t>
            </a:r>
            <a:r>
              <a:rPr lang="en-US" altLang="zh-CN" dirty="0"/>
              <a:t>6M</a:t>
            </a:r>
            <a:r>
              <a:rPr lang="zh-CN" altLang="en-US" dirty="0"/>
              <a:t>，以此为依据画出平面图数据作为运输距离的参考，而患者移动速度则采用人类平均移动速度的一半作为参考即</a:t>
            </a:r>
            <a:r>
              <a:rPr lang="en-US" altLang="zh-CN" dirty="0"/>
              <a:t>0.6m /s</a:t>
            </a:r>
            <a:endParaRPr lang="zh-CN" altLang="en-US" dirty="0"/>
          </a:p>
        </p:txBody>
      </p:sp>
      <p:sp>
        <p:nvSpPr>
          <p:cNvPr id="12" name="Rectangle 55"/>
          <p:cNvSpPr/>
          <p:nvPr/>
        </p:nvSpPr>
        <p:spPr>
          <a:xfrm>
            <a:off x="1376680" y="2689860"/>
            <a:ext cx="3781917" cy="496645"/>
          </a:xfrm>
          <a:prstGeom prst="rect">
            <a:avLst/>
          </a:prstGeom>
        </p:spPr>
        <p:txBody>
          <a:bodyPr wrap="none" lIns="0" tIns="0" rIns="0" bIns="0" anchor="ctr" anchorCtr="0">
            <a:normAutofit fontScale="97500"/>
          </a:bodyPr>
          <a:lstStyle/>
          <a:p>
            <a:pPr>
              <a:buClr>
                <a:srgbClr val="E24848"/>
              </a:buClr>
            </a:pPr>
            <a:endParaRPr lang="zh-CN" altLang="zh-CN" sz="1600" b="1" dirty="0">
              <a:solidFill>
                <a:schemeClr val="tx1">
                  <a:lumMod val="75000"/>
                  <a:lumOff val="25000"/>
                </a:schemeClr>
              </a:solidFill>
              <a:cs typeface="+mn-ea"/>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82804" y="2319340"/>
            <a:ext cx="6426392" cy="3295228"/>
          </a:xfrm>
          <a:prstGeom prst="rect">
            <a:avLst/>
          </a:prstGeom>
          <a:noFill/>
          <a:ln>
            <a:noFill/>
          </a:ln>
        </p:spPr>
      </p:pic>
      <p:sp>
        <p:nvSpPr>
          <p:cNvPr id="2" name="文本框 1"/>
          <p:cNvSpPr txBox="1"/>
          <p:nvPr/>
        </p:nvSpPr>
        <p:spPr>
          <a:xfrm>
            <a:off x="5195753" y="5684808"/>
            <a:ext cx="1800493" cy="307777"/>
          </a:xfrm>
          <a:prstGeom prst="rect">
            <a:avLst/>
          </a:prstGeom>
          <a:noFill/>
        </p:spPr>
        <p:txBody>
          <a:bodyPr wrap="none" rtlCol="0">
            <a:spAutoFit/>
          </a:bodyPr>
          <a:lstStyle/>
          <a:p>
            <a:r>
              <a:rPr lang="zh-CN" altLang="en-US" sz="1400" dirty="0"/>
              <a:t>初始布置的病房规格</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TextBox 44"/>
          <p:cNvSpPr txBox="1"/>
          <p:nvPr/>
        </p:nvSpPr>
        <p:spPr>
          <a:xfrm>
            <a:off x="56659" y="661958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endParaRPr kumimoji="0" lang="en-US" altLang="zh-CN" sz="100" b="0" i="0" u="none" strike="noStrike" kern="0" cap="none" spc="0" normalizeH="0" baseline="0" noProof="0" dirty="0">
              <a:ln>
                <a:noFill/>
              </a:ln>
              <a:solidFill>
                <a:schemeClr val="bg1"/>
              </a:solidFill>
              <a:effectLst/>
              <a:uLnTx/>
              <a:uFillTx/>
            </a:endParaRPr>
          </a:p>
        </p:txBody>
      </p:sp>
      <p:sp>
        <p:nvSpPr>
          <p:cNvPr id="44" name="文本框 43"/>
          <p:cNvSpPr txBox="1"/>
          <p:nvPr/>
        </p:nvSpPr>
        <p:spPr>
          <a:xfrm>
            <a:off x="1165224" y="668655"/>
            <a:ext cx="6106844" cy="1115177"/>
          </a:xfrm>
          <a:prstGeom prst="rect">
            <a:avLst/>
          </a:prstGeom>
          <a:noFill/>
        </p:spPr>
        <p:txBody>
          <a:bodyPr vert="horz" wrap="square" rtlCol="0">
            <a:spAutoFit/>
          </a:bodyPr>
          <a:lstStyle/>
          <a:p>
            <a:pPr>
              <a:buClr>
                <a:srgbClr val="E24848"/>
              </a:buClr>
            </a:pPr>
            <a:r>
              <a:rPr lang="zh-CN" altLang="en-US" sz="2000" dirty="0">
                <a:solidFill>
                  <a:schemeClr val="accent1"/>
                </a:solidFill>
                <a:cs typeface="+mn-ea"/>
                <a:sym typeface="+mn-lt"/>
              </a:rPr>
              <a:t>研究方法</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医院资源分配和排班</a:t>
            </a:r>
            <a:endParaRPr lang="zh-CN" altLang="en-US" sz="2000" b="1" dirty="0">
              <a:solidFill>
                <a:schemeClr val="tx1">
                  <a:lumMod val="75000"/>
                  <a:lumOff val="25000"/>
                </a:schemeClr>
              </a:solidFill>
              <a:cs typeface="+mn-ea"/>
              <a:sym typeface="+mn-lt"/>
            </a:endParaRPr>
          </a:p>
          <a:p>
            <a:pPr>
              <a:buClr>
                <a:srgbClr val="E24848"/>
              </a:buClr>
            </a:pPr>
            <a:endParaRPr lang="zh-CN" altLang="zh-CN" sz="2000" b="1" dirty="0">
              <a:solidFill>
                <a:schemeClr val="tx1">
                  <a:lumMod val="75000"/>
                  <a:lumOff val="25000"/>
                </a:schemeClr>
              </a:solidFill>
              <a:cs typeface="+mn-ea"/>
            </a:endParaRPr>
          </a:p>
          <a:p>
            <a:pPr algn="dist">
              <a:lnSpc>
                <a:spcPct val="150000"/>
              </a:lnSpc>
            </a:pPr>
            <a:endParaRPr lang="zh-CN" altLang="en-US" sz="2000" dirty="0">
              <a:solidFill>
                <a:schemeClr val="accent1"/>
              </a:solidFill>
              <a:cs typeface="+mn-ea"/>
              <a:sym typeface="+mn-lt"/>
            </a:endParaRPr>
          </a:p>
        </p:txBody>
      </p:sp>
      <p:sp>
        <p:nvSpPr>
          <p:cNvPr id="46" name="Rectangle 16"/>
          <p:cNvSpPr/>
          <p:nvPr/>
        </p:nvSpPr>
        <p:spPr>
          <a:xfrm>
            <a:off x="1277105" y="1234773"/>
            <a:ext cx="1288810" cy="246364"/>
          </a:xfrm>
          <a:prstGeom prst="rect">
            <a:avLst/>
          </a:prstGeom>
        </p:spPr>
        <p:txBody>
          <a:bodyPr wrap="none" lIns="0" tIns="0" rIns="0" bIns="0" anchor="ctr" anchorCtr="0">
            <a:normAutofit fontScale="97500"/>
          </a:bodyPr>
          <a:lstStyle/>
          <a:p>
            <a:pPr>
              <a:buClr>
                <a:srgbClr val="E24848"/>
              </a:buClr>
            </a:pPr>
            <a:endParaRPr lang="zh-CN" altLang="en-US" sz="1600" b="1" dirty="0">
              <a:solidFill>
                <a:schemeClr val="tx1">
                  <a:lumMod val="75000"/>
                  <a:lumOff val="25000"/>
                </a:schemeClr>
              </a:solidFill>
              <a:cs typeface="+mn-ea"/>
              <a:sym typeface="+mn-lt"/>
            </a:endParaRPr>
          </a:p>
        </p:txBody>
      </p:sp>
      <p:sp>
        <p:nvSpPr>
          <p:cNvPr id="12" name="Rectangle 55"/>
          <p:cNvSpPr/>
          <p:nvPr/>
        </p:nvSpPr>
        <p:spPr>
          <a:xfrm>
            <a:off x="1376680" y="2689860"/>
            <a:ext cx="3781917" cy="496645"/>
          </a:xfrm>
          <a:prstGeom prst="rect">
            <a:avLst/>
          </a:prstGeom>
        </p:spPr>
        <p:txBody>
          <a:bodyPr wrap="none" lIns="0" tIns="0" rIns="0" bIns="0" anchor="ctr" anchorCtr="0">
            <a:normAutofit fontScale="97500"/>
          </a:bodyPr>
          <a:lstStyle/>
          <a:p>
            <a:pPr>
              <a:buClr>
                <a:srgbClr val="E24848"/>
              </a:buClr>
            </a:pPr>
            <a:endParaRPr lang="zh-CN" altLang="zh-CN" sz="1600" b="1" dirty="0">
              <a:solidFill>
                <a:schemeClr val="tx1">
                  <a:lumMod val="75000"/>
                  <a:lumOff val="25000"/>
                </a:schemeClr>
              </a:solidFill>
              <a:cs typeface="+mn-ea"/>
            </a:endParaRPr>
          </a:p>
        </p:txBody>
      </p:sp>
      <p:pic>
        <p:nvPicPr>
          <p:cNvPr id="14" name="图片 13"/>
          <p:cNvPicPr>
            <a:picLocks noChangeAspect="1"/>
          </p:cNvPicPr>
          <p:nvPr/>
        </p:nvPicPr>
        <p:blipFill>
          <a:blip r:embed="rId2"/>
          <a:stretch>
            <a:fillRect/>
          </a:stretch>
        </p:blipFill>
        <p:spPr>
          <a:xfrm>
            <a:off x="1604056" y="2045555"/>
            <a:ext cx="9211264" cy="4752018"/>
          </a:xfrm>
          <a:prstGeom prst="rect">
            <a:avLst/>
          </a:prstGeom>
        </p:spPr>
      </p:pic>
      <p:sp>
        <p:nvSpPr>
          <p:cNvPr id="47" name="文本框 46"/>
          <p:cNvSpPr txBox="1"/>
          <p:nvPr/>
        </p:nvSpPr>
        <p:spPr>
          <a:xfrm>
            <a:off x="1009650" y="1104144"/>
            <a:ext cx="10265075" cy="82994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       </a:t>
            </a:r>
            <a:r>
              <a:rPr lang="zh-CN" altLang="zh-CN" dirty="0"/>
              <a:t>以下是人员配置具体情况，按照题目所给出人数平均分为两班，每班人员按照</a:t>
            </a:r>
            <a:r>
              <a:rPr lang="zh-CN" altLang="zh-CN" dirty="0">
                <a:solidFill>
                  <a:srgbClr val="FF0000"/>
                </a:solidFill>
              </a:rPr>
              <a:t>不同诊室</a:t>
            </a:r>
            <a:r>
              <a:rPr lang="zh-CN" altLang="zh-CN" dirty="0"/>
              <a:t>进行分配，</a:t>
            </a:r>
            <a:r>
              <a:rPr lang="zh-CN" altLang="zh-CN" dirty="0">
                <a:solidFill>
                  <a:srgbClr val="FF0000"/>
                </a:solidFill>
              </a:rPr>
              <a:t>以诊室名</a:t>
            </a:r>
            <a:r>
              <a:rPr lang="en-US" altLang="zh-CN" dirty="0">
                <a:solidFill>
                  <a:srgbClr val="FF0000"/>
                </a:solidFill>
              </a:rPr>
              <a:t>+</a:t>
            </a:r>
            <a:r>
              <a:rPr lang="zh-CN" altLang="zh-CN" dirty="0">
                <a:solidFill>
                  <a:srgbClr val="FF0000"/>
                </a:solidFill>
              </a:rPr>
              <a:t>工作人员</a:t>
            </a:r>
            <a:r>
              <a:rPr lang="zh-CN" altLang="zh-CN" dirty="0"/>
              <a:t>类型作为命名标准。资源上方为初始数量设置，资源下方为利用率。</a:t>
            </a:r>
            <a:endParaRPr lang="zh-CN" altLang="zh-CN" dirty="0"/>
          </a:p>
        </p:txBody>
      </p:sp>
      <p:sp>
        <p:nvSpPr>
          <p:cNvPr id="2" name="文本框 1"/>
          <p:cNvSpPr txBox="1"/>
          <p:nvPr/>
        </p:nvSpPr>
        <p:spPr>
          <a:xfrm>
            <a:off x="5434643" y="6489796"/>
            <a:ext cx="902811" cy="307777"/>
          </a:xfrm>
          <a:prstGeom prst="rect">
            <a:avLst/>
          </a:prstGeom>
          <a:noFill/>
        </p:spPr>
        <p:txBody>
          <a:bodyPr wrap="none" rtlCol="0">
            <a:spAutoFit/>
          </a:bodyPr>
          <a:lstStyle/>
          <a:p>
            <a:r>
              <a:rPr lang="zh-CN" altLang="en-US" sz="1400" dirty="0"/>
              <a:t>资源分配</a:t>
            </a:r>
            <a:endParaRPr lang="zh-CN" altLang="en-US" sz="1400" dirty="0"/>
          </a:p>
        </p:txBody>
      </p:sp>
      <p:pic>
        <p:nvPicPr>
          <p:cNvPr id="7" name="图片 6"/>
          <p:cNvPicPr>
            <a:picLocks noChangeAspect="1"/>
          </p:cNvPicPr>
          <p:nvPr>
            <p:custDataLst>
              <p:tags r:id="rId3"/>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853170" y="4880610"/>
            <a:ext cx="6493397" cy="2316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65225" y="668655"/>
            <a:ext cx="246604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仿真模型设计</a:t>
            </a:r>
            <a:endParaRPr lang="zh-CN" altLang="en-US" sz="2000" dirty="0">
              <a:solidFill>
                <a:schemeClr val="accent1"/>
              </a:solidFill>
              <a:cs typeface="+mn-ea"/>
              <a:sym typeface="+mn-lt"/>
            </a:endParaRP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2" name="文本框 31"/>
          <p:cNvSpPr txBox="1"/>
          <p:nvPr/>
        </p:nvSpPr>
        <p:spPr>
          <a:xfrm>
            <a:off x="1326671" y="1069972"/>
            <a:ext cx="9538658" cy="82994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       </a:t>
            </a:r>
            <a:r>
              <a:rPr lang="zh-CN" altLang="zh-CN" dirty="0"/>
              <a:t>在上文中的研究方法以及一些合理假设为基础，最终建立了整个野战医院的建模模型</a:t>
            </a:r>
            <a:r>
              <a:rPr lang="zh-CN" altLang="en-US" dirty="0"/>
              <a:t>（详细建模过程略），具体模型如下图所示</a:t>
            </a:r>
            <a:endParaRPr lang="zh-CN" altLang="en-US" dirty="0"/>
          </a:p>
        </p:txBody>
      </p:sp>
      <p:pic>
        <p:nvPicPr>
          <p:cNvPr id="7" name="图片 6"/>
          <p:cNvPicPr>
            <a:picLocks noChangeAspect="1"/>
          </p:cNvPicPr>
          <p:nvPr>
            <p:custDataLst>
              <p:tags r:id="rId2"/>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3" name="1666833764399">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1551940" y="1840865"/>
            <a:ext cx="9206865" cy="4901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两个阶段问题研究分析</a:t>
            </a:r>
            <a:endParaRPr lang="zh-CN" altLang="en-US" sz="4000" dirty="0">
              <a:solidFill>
                <a:schemeClr val="accent1"/>
              </a:solidFill>
              <a:cs typeface="+mn-ea"/>
              <a:sym typeface="+mn-lt"/>
            </a:endParaRP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03</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10" grpId="0" bldLvl="0" animBg="1"/>
      <p:bldP spid="2" grpId="0" bldLvl="0" animBg="1"/>
      <p:bldP spid="56" grpId="0"/>
      <p:bldP spid="5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1" y="702357"/>
            <a:ext cx="7896714" cy="418191"/>
          </a:xfrm>
          <a:prstGeom prst="rect">
            <a:avLst/>
          </a:prstGeom>
          <a:noFill/>
        </p:spPr>
        <p:txBody>
          <a:bodyPr wrap="square" rtlCol="0">
            <a:spAutoFit/>
          </a:bodyPr>
          <a:lstStyle>
            <a:defPPr>
              <a:defRPr lang="zh-CN"/>
            </a:defPPr>
            <a:lvl1pPr algn="just">
              <a:lnSpc>
                <a:spcPct val="150000"/>
              </a:lnSpc>
              <a:defRPr sz="1600"/>
            </a:lvl1pPr>
          </a:lstStyle>
          <a:p>
            <a:r>
              <a:rPr lang="zh-CN" altLang="en-US"/>
              <a:t>问题</a:t>
            </a:r>
            <a:r>
              <a:rPr lang="en-US" altLang="zh-CN" dirty="0"/>
              <a:t>1</a:t>
            </a:r>
            <a:r>
              <a:rPr lang="zh-CN" altLang="en-US" dirty="0"/>
              <a:t>：</a:t>
            </a:r>
            <a:r>
              <a:rPr lang="zh-CN" altLang="zh-CN" dirty="0"/>
              <a:t>野战医院目前的配置是否足以应对预期的患者负荷？如果不是，请给出理由。</a:t>
            </a:r>
            <a:endParaRPr lang="zh-CN" altLang="en-US" dirty="0"/>
          </a:p>
        </p:txBody>
      </p:sp>
      <p:sp>
        <p:nvSpPr>
          <p:cNvPr id="21" name="文本框 20"/>
          <p:cNvSpPr txBox="1"/>
          <p:nvPr/>
        </p:nvSpPr>
        <p:spPr>
          <a:xfrm>
            <a:off x="8155760" y="1345224"/>
            <a:ext cx="3567537" cy="5219506"/>
          </a:xfrm>
          <a:prstGeom prst="rect">
            <a:avLst/>
          </a:prstGeom>
          <a:noFill/>
        </p:spPr>
        <p:txBody>
          <a:bodyPr wrap="square" rtlCol="0">
            <a:spAutoFit/>
          </a:bodyPr>
          <a:lstStyle>
            <a:defPPr>
              <a:defRPr lang="zh-CN"/>
            </a:defPPr>
            <a:lvl1pPr algn="just">
              <a:lnSpc>
                <a:spcPct val="150000"/>
              </a:lnSpc>
              <a:defRPr sz="1600"/>
            </a:lvl1pPr>
          </a:lstStyle>
          <a:p>
            <a:r>
              <a:rPr lang="zh-CN" altLang="zh-CN" dirty="0"/>
              <a:t>（</a:t>
            </a:r>
            <a:r>
              <a:rPr lang="en-US" altLang="zh-CN" dirty="0"/>
              <a:t>1</a:t>
            </a:r>
            <a:r>
              <a:rPr lang="zh-CN" altLang="zh-CN" dirty="0"/>
              <a:t>）问题分析</a:t>
            </a:r>
            <a:endParaRPr lang="zh-CN" altLang="zh-CN" dirty="0"/>
          </a:p>
          <a:p>
            <a:r>
              <a:rPr lang="en-US" altLang="zh-CN" dirty="0"/>
              <a:t>       </a:t>
            </a:r>
            <a:r>
              <a:rPr lang="zh-CN" altLang="zh-CN" dirty="0"/>
              <a:t>关于是否能满足负荷即为患者完成治疗的速度要大于患者流入的速度，也就是不会出现拥堵不通的情况，即具体体现为每个帐篷的患者平均通过时间不会随着模拟时间增加而增加，而是会趋近于一个固定值。</a:t>
            </a:r>
            <a:endParaRPr lang="zh-CN" altLang="zh-CN" dirty="0"/>
          </a:p>
          <a:p>
            <a:r>
              <a:rPr lang="zh-CN" altLang="zh-CN" dirty="0"/>
              <a:t>（</a:t>
            </a:r>
            <a:r>
              <a:rPr lang="en-US" altLang="zh-CN" dirty="0"/>
              <a:t>2</a:t>
            </a:r>
            <a:r>
              <a:rPr lang="zh-CN" altLang="zh-CN" dirty="0"/>
              <a:t>）实验设计</a:t>
            </a:r>
            <a:endParaRPr lang="zh-CN" altLang="zh-CN" dirty="0"/>
          </a:p>
          <a:p>
            <a:r>
              <a:rPr lang="en-US" altLang="zh-CN" dirty="0"/>
              <a:t>       </a:t>
            </a:r>
            <a:r>
              <a:rPr lang="zh-CN" altLang="zh-CN" dirty="0"/>
              <a:t>通过给每个产生的实体设置时间属性值，记录每个患者通过每个帐篷的平均时间，再通过</a:t>
            </a:r>
            <a:r>
              <a:rPr lang="en-US" altLang="zh-CN" dirty="0"/>
              <a:t>information</a:t>
            </a:r>
            <a:r>
              <a:rPr lang="zh-CN" altLang="zh-CN" dirty="0"/>
              <a:t>模块进行读取统计。实验是基于初始人员配置安排进行的，未进行任何优化。</a:t>
            </a:r>
            <a:endParaRPr lang="zh-CN" altLang="zh-CN" dirty="0"/>
          </a:p>
          <a:p>
            <a:endParaRPr lang="zh-CN" altLang="en-US" dirty="0"/>
          </a:p>
        </p:txBody>
      </p:sp>
      <p:pic>
        <p:nvPicPr>
          <p:cNvPr id="36" name="图片 35"/>
          <p:cNvPicPr>
            <a:picLocks noChangeAspect="1"/>
          </p:cNvPicPr>
          <p:nvPr/>
        </p:nvPicPr>
        <p:blipFill>
          <a:blip r:embed="rId4"/>
          <a:stretch>
            <a:fillRect/>
          </a:stretch>
        </p:blipFill>
        <p:spPr>
          <a:xfrm>
            <a:off x="143890" y="1233577"/>
            <a:ext cx="7793338" cy="50094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1" y="702357"/>
            <a:ext cx="7896714" cy="418191"/>
          </a:xfrm>
          <a:prstGeom prst="rect">
            <a:avLst/>
          </a:prstGeom>
          <a:noFill/>
        </p:spPr>
        <p:txBody>
          <a:bodyPr wrap="square" rtlCol="0">
            <a:spAutoFit/>
          </a:bodyPr>
          <a:lstStyle>
            <a:defPPr>
              <a:defRPr lang="zh-CN"/>
            </a:defPPr>
            <a:lvl1pPr algn="just">
              <a:lnSpc>
                <a:spcPct val="150000"/>
              </a:lnSpc>
              <a:defRPr sz="1600"/>
            </a:lvl1pPr>
          </a:lstStyle>
          <a:p>
            <a:r>
              <a:rPr lang="zh-CN" altLang="en-US"/>
              <a:t>问题</a:t>
            </a:r>
            <a:r>
              <a:rPr lang="en-US" altLang="zh-CN" dirty="0"/>
              <a:t>1</a:t>
            </a:r>
            <a:r>
              <a:rPr lang="zh-CN" altLang="en-US" dirty="0"/>
              <a:t>：</a:t>
            </a:r>
            <a:r>
              <a:rPr lang="zh-CN" altLang="zh-CN" dirty="0"/>
              <a:t>野战医院目前的配置是否足以应对预期的患者负荷？如果不是，请给出理由。</a:t>
            </a:r>
            <a:endParaRPr lang="zh-CN" altLang="en-US" dirty="0"/>
          </a:p>
        </p:txBody>
      </p:sp>
      <p:sp>
        <p:nvSpPr>
          <p:cNvPr id="21" name="文本框 20"/>
          <p:cNvSpPr txBox="1"/>
          <p:nvPr/>
        </p:nvSpPr>
        <p:spPr>
          <a:xfrm>
            <a:off x="394970" y="1120775"/>
            <a:ext cx="11402695" cy="82994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3</a:t>
            </a:r>
            <a:r>
              <a:rPr lang="zh-CN" altLang="en-US" dirty="0"/>
              <a:t>）实验执行</a:t>
            </a:r>
            <a:endParaRPr lang="zh-CN" altLang="en-US" dirty="0"/>
          </a:p>
          <a:p>
            <a:r>
              <a:rPr lang="zh-CN" altLang="en-US" dirty="0"/>
              <a:t>设置运行</a:t>
            </a:r>
            <a:r>
              <a:rPr lang="en-US" altLang="zh-CN" dirty="0"/>
              <a:t>240</a:t>
            </a:r>
            <a:r>
              <a:rPr lang="zh-CN" altLang="en-US" dirty="0"/>
              <a:t>小时、</a:t>
            </a:r>
            <a:r>
              <a:rPr lang="en-US" altLang="zh-CN" dirty="0"/>
              <a:t>360</a:t>
            </a:r>
            <a:r>
              <a:rPr lang="zh-CN" altLang="en-US" dirty="0"/>
              <a:t>小时、</a:t>
            </a:r>
            <a:r>
              <a:rPr lang="en-US" altLang="zh-CN" dirty="0"/>
              <a:t>480</a:t>
            </a:r>
            <a:r>
              <a:rPr lang="zh-CN" altLang="en-US" dirty="0"/>
              <a:t>小时、</a:t>
            </a:r>
            <a:r>
              <a:rPr lang="en-US" altLang="zh-CN" dirty="0"/>
              <a:t>600</a:t>
            </a:r>
            <a:r>
              <a:rPr lang="zh-CN" altLang="en-US" dirty="0"/>
              <a:t>小时和</a:t>
            </a:r>
            <a:r>
              <a:rPr lang="en-US" altLang="zh-CN" dirty="0"/>
              <a:t>720</a:t>
            </a:r>
            <a:r>
              <a:rPr lang="zh-CN" altLang="en-US" dirty="0"/>
              <a:t>小时，之后再对各个平均通过时间进行观察记录便于后续对比。</a:t>
            </a:r>
            <a:endParaRPr lang="zh-CN" altLang="en-US" dirty="0"/>
          </a:p>
        </p:txBody>
      </p:sp>
      <p:sp>
        <p:nvSpPr>
          <p:cNvPr id="2" name="文本框 1"/>
          <p:cNvSpPr txBox="1"/>
          <p:nvPr/>
        </p:nvSpPr>
        <p:spPr>
          <a:xfrm>
            <a:off x="1719352" y="5336493"/>
            <a:ext cx="2435282" cy="369332"/>
          </a:xfrm>
          <a:prstGeom prst="rect">
            <a:avLst/>
          </a:prstGeom>
          <a:noFill/>
        </p:spPr>
        <p:txBody>
          <a:bodyPr wrap="none" rtlCol="0">
            <a:spAutoFit/>
          </a:bodyPr>
          <a:lstStyle/>
          <a:p>
            <a:r>
              <a:rPr lang="en-US" altLang="zh-CN" dirty="0"/>
              <a:t>240</a:t>
            </a:r>
            <a:r>
              <a:rPr lang="zh-CN" altLang="en-US" dirty="0"/>
              <a:t>小时平均通过时间</a:t>
            </a:r>
            <a:endParaRPr lang="zh-CN" altLang="en-US" dirty="0"/>
          </a:p>
        </p:txBody>
      </p:sp>
      <p:sp>
        <p:nvSpPr>
          <p:cNvPr id="12" name="文本框 11"/>
          <p:cNvSpPr txBox="1"/>
          <p:nvPr/>
        </p:nvSpPr>
        <p:spPr>
          <a:xfrm>
            <a:off x="8188265" y="5336540"/>
            <a:ext cx="2435283" cy="369332"/>
          </a:xfrm>
          <a:prstGeom prst="rect">
            <a:avLst/>
          </a:prstGeom>
          <a:noFill/>
        </p:spPr>
        <p:txBody>
          <a:bodyPr wrap="none" rtlCol="0">
            <a:spAutoFit/>
          </a:bodyPr>
          <a:lstStyle/>
          <a:p>
            <a:pPr algn="ctr"/>
            <a:r>
              <a:rPr lang="en-US" altLang="zh-CN" dirty="0"/>
              <a:t>720</a:t>
            </a:r>
            <a:r>
              <a:rPr lang="zh-CN" altLang="en-US" dirty="0"/>
              <a:t>小时平均通过时间</a:t>
            </a:r>
            <a:endParaRPr lang="zh-CN" altLang="en-US" dirty="0"/>
          </a:p>
        </p:txBody>
      </p:sp>
      <p:pic>
        <p:nvPicPr>
          <p:cNvPr id="3" name="图片 2"/>
          <p:cNvPicPr>
            <a:picLocks noChangeAspect="1"/>
          </p:cNvPicPr>
          <p:nvPr/>
        </p:nvPicPr>
        <p:blipFill>
          <a:blip r:embed="rId4"/>
          <a:stretch>
            <a:fillRect/>
          </a:stretch>
        </p:blipFill>
        <p:spPr>
          <a:xfrm>
            <a:off x="6715125" y="2204085"/>
            <a:ext cx="5381625" cy="2990215"/>
          </a:xfrm>
          <a:prstGeom prst="rect">
            <a:avLst/>
          </a:prstGeom>
        </p:spPr>
      </p:pic>
      <p:pic>
        <p:nvPicPr>
          <p:cNvPr id="8" name="图片 7"/>
          <p:cNvPicPr>
            <a:picLocks noChangeAspect="1"/>
          </p:cNvPicPr>
          <p:nvPr/>
        </p:nvPicPr>
        <p:blipFill>
          <a:blip r:embed="rId5"/>
          <a:stretch>
            <a:fillRect/>
          </a:stretch>
        </p:blipFill>
        <p:spPr>
          <a:xfrm>
            <a:off x="394970" y="2185670"/>
            <a:ext cx="5499735" cy="31508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872220" y="5017135"/>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1" y="702357"/>
            <a:ext cx="7896714" cy="418191"/>
          </a:xfrm>
          <a:prstGeom prst="rect">
            <a:avLst/>
          </a:prstGeom>
          <a:noFill/>
        </p:spPr>
        <p:txBody>
          <a:bodyPr wrap="square" rtlCol="0">
            <a:spAutoFit/>
          </a:bodyPr>
          <a:lstStyle>
            <a:defPPr>
              <a:defRPr lang="zh-CN"/>
            </a:defPPr>
            <a:lvl1pPr algn="just">
              <a:lnSpc>
                <a:spcPct val="150000"/>
              </a:lnSpc>
              <a:defRPr sz="1600"/>
            </a:lvl1pPr>
          </a:lstStyle>
          <a:p>
            <a:r>
              <a:rPr lang="zh-CN" altLang="en-US"/>
              <a:t>问题</a:t>
            </a:r>
            <a:r>
              <a:rPr lang="en-US" altLang="zh-CN" dirty="0"/>
              <a:t>1</a:t>
            </a:r>
            <a:r>
              <a:rPr lang="zh-CN" altLang="en-US" dirty="0"/>
              <a:t>：</a:t>
            </a:r>
            <a:r>
              <a:rPr lang="zh-CN" altLang="zh-CN" dirty="0"/>
              <a:t>野战医院目前的配置是否足以应对预期的患者负荷？如果不是，请给出理由。</a:t>
            </a:r>
            <a:endParaRPr lang="zh-CN" altLang="en-US" dirty="0"/>
          </a:p>
        </p:txBody>
      </p:sp>
      <p:sp>
        <p:nvSpPr>
          <p:cNvPr id="21" name="文本框 20"/>
          <p:cNvSpPr txBox="1"/>
          <p:nvPr/>
        </p:nvSpPr>
        <p:spPr>
          <a:xfrm>
            <a:off x="6956436" y="2091127"/>
            <a:ext cx="4097245" cy="267652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4</a:t>
            </a:r>
            <a:r>
              <a:rPr lang="zh-CN" altLang="en-US" dirty="0"/>
              <a:t>）问题的结论</a:t>
            </a:r>
            <a:endParaRPr lang="zh-CN" altLang="en-US" dirty="0"/>
          </a:p>
          <a:p>
            <a:r>
              <a:rPr lang="zh-CN" altLang="en-US" dirty="0"/>
              <a:t>该野战医院不足以满足患者负荷，因为随着模拟时间的推移，患者的队伍将会永无止境的越来越长，并且观察统计数据可以得出患者在多出等待时间超过</a:t>
            </a:r>
            <a:r>
              <a:rPr lang="en-US" altLang="zh-CN" dirty="0"/>
              <a:t>24</a:t>
            </a:r>
            <a:r>
              <a:rPr lang="zh-CN" altLang="en-US" dirty="0"/>
              <a:t>小时甚至还有等待</a:t>
            </a:r>
            <a:r>
              <a:rPr lang="en-US" altLang="zh-CN" dirty="0"/>
              <a:t>242.04</a:t>
            </a:r>
            <a:r>
              <a:rPr lang="zh-CN" altLang="en-US" dirty="0"/>
              <a:t>小时之多，完全不足以满足需求。</a:t>
            </a:r>
            <a:endParaRPr lang="zh-CN" altLang="en-US" dirty="0"/>
          </a:p>
          <a:p>
            <a:endParaRPr lang="zh-CN" altLang="en-US" dirty="0"/>
          </a:p>
        </p:txBody>
      </p:sp>
      <p:pic>
        <p:nvPicPr>
          <p:cNvPr id="9" name="图片 8"/>
          <p:cNvPicPr>
            <a:picLocks noChangeAspect="1"/>
          </p:cNvPicPr>
          <p:nvPr/>
        </p:nvPicPr>
        <p:blipFill>
          <a:blip r:embed="rId5"/>
          <a:stretch>
            <a:fillRect/>
          </a:stretch>
        </p:blipFill>
        <p:spPr>
          <a:xfrm>
            <a:off x="1534795" y="3863975"/>
            <a:ext cx="4572000" cy="2832100"/>
          </a:xfrm>
          <a:prstGeom prst="rect">
            <a:avLst/>
          </a:prstGeom>
        </p:spPr>
      </p:pic>
      <p:graphicFrame>
        <p:nvGraphicFramePr>
          <p:cNvPr id="2" name="图表 1"/>
          <p:cNvGraphicFramePr/>
          <p:nvPr/>
        </p:nvGraphicFramePr>
        <p:xfrm>
          <a:off x="1534795" y="1120775"/>
          <a:ext cx="4572000" cy="2743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46287" y="1269413"/>
            <a:ext cx="10299940" cy="230695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野战医院的瓶颈所在，即可理解为存在什么问题，使得野战医院不能满足当前患者负荷；</a:t>
            </a:r>
            <a:endParaRPr lang="zh-CN" altLang="en-US" dirty="0"/>
          </a:p>
          <a:p>
            <a:r>
              <a:rPr lang="zh-CN" altLang="en-US" dirty="0"/>
              <a:t>（</a:t>
            </a:r>
            <a:r>
              <a:rPr lang="en-US" altLang="zh-CN" dirty="0"/>
              <a:t>2</a:t>
            </a:r>
            <a:r>
              <a:rPr lang="zh-CN" altLang="en-US" dirty="0"/>
              <a:t>）试验设计</a:t>
            </a:r>
            <a:endParaRPr lang="zh-CN" altLang="en-US" dirty="0"/>
          </a:p>
          <a:p>
            <a:r>
              <a:rPr lang="zh-CN" altLang="en-US" dirty="0"/>
              <a:t>首先通过统计上次试验中平均通过时间差距的大小找出存在瓶颈严重程度的优先级，之后通过</a:t>
            </a:r>
            <a:r>
              <a:rPr lang="en-US" altLang="zh-CN" dirty="0"/>
              <a:t>statistic</a:t>
            </a:r>
            <a:r>
              <a:rPr lang="zh-CN" altLang="en-US" dirty="0"/>
              <a:t>模块导出各个队列、活动、患者流向的各种数据，对数据进行分析排序，找出瓶颈所在。</a:t>
            </a:r>
            <a:endParaRPr lang="zh-CN" altLang="en-US" dirty="0"/>
          </a:p>
          <a:p>
            <a:endParaRPr lang="zh-CN" altLang="en-US" dirty="0"/>
          </a:p>
        </p:txBody>
      </p:sp>
      <p:graphicFrame>
        <p:nvGraphicFramePr>
          <p:cNvPr id="4" name="表格 3"/>
          <p:cNvGraphicFramePr/>
          <p:nvPr>
            <p:custDataLst>
              <p:tags r:id="rId4"/>
            </p:custDataLst>
          </p:nvPr>
        </p:nvGraphicFramePr>
        <p:xfrm>
          <a:off x="3132138" y="3188335"/>
          <a:ext cx="5734050" cy="3434715"/>
        </p:xfrm>
        <a:graphic>
          <a:graphicData uri="http://schemas.openxmlformats.org/drawingml/2006/table">
            <a:tbl>
              <a:tblPr firstRow="1" bandRow="1">
                <a:tableStyleId>{5C22544A-7EE6-4342-B048-85BDC9FD1C3A}</a:tableStyleId>
              </a:tblPr>
              <a:tblGrid>
                <a:gridCol w="1009015"/>
                <a:gridCol w="1360170"/>
                <a:gridCol w="1360170"/>
                <a:gridCol w="1219200"/>
                <a:gridCol w="785495"/>
              </a:tblGrid>
              <a:tr h="381635">
                <a:tc>
                  <a:txBody>
                    <a:bodyPr/>
                    <a:p>
                      <a:pPr indent="0" algn="ctr">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模拟240小时</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模拟720小时</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变化百分比</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优先级</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Triage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264.29%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L&amp;D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111.11%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PREOP/OP</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115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280.00%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MCW</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100.00%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ICW</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100.00%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ICU</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296.43%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CCU</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267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329.63%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1635">
                <a:tc>
                  <a:txBody>
                    <a:bodyPr/>
                    <a:p>
                      <a:pPr indent="0" algn="ctr">
                        <a:buNone/>
                      </a:pPr>
                      <a:r>
                        <a:rPr lang="en-US" sz="1100" b="0">
                          <a:solidFill>
                            <a:srgbClr val="000000"/>
                          </a:solidFill>
                          <a:latin typeface="宋体" panose="02010600030101010101" pitchFamily="2" charset="-122"/>
                        </a:rPr>
                        <a:t>ER</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125.00%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10320" y="4996815"/>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36762" y="1250363"/>
            <a:ext cx="10299940" cy="1568450"/>
          </a:xfrm>
          <a:prstGeom prst="rect">
            <a:avLst/>
          </a:prstGeom>
          <a:noFill/>
        </p:spPr>
        <p:txBody>
          <a:bodyPr wrap="square" rtlCol="0">
            <a:spAutoFit/>
          </a:bodyPr>
          <a:lstStyle>
            <a:defPPr>
              <a:defRPr lang="zh-CN"/>
            </a:defPPr>
            <a:lvl1pPr algn="just">
              <a:lnSpc>
                <a:spcPct val="150000"/>
              </a:lnSpc>
              <a:defRPr sz="1600"/>
            </a:lvl1pPr>
          </a:lstStyle>
          <a:p>
            <a:endParaRPr lang="en-US" altLang="zh-CN" dirty="0"/>
          </a:p>
          <a:p>
            <a:r>
              <a:rPr lang="zh-CN" altLang="en-US" dirty="0">
                <a:sym typeface="+mn-ea"/>
              </a:rPr>
              <a:t>（</a:t>
            </a:r>
            <a:r>
              <a:rPr lang="en-US" altLang="zh-CN" dirty="0">
                <a:sym typeface="+mn-ea"/>
              </a:rPr>
              <a:t>3</a:t>
            </a:r>
            <a:r>
              <a:rPr lang="zh-CN" altLang="en-US" dirty="0">
                <a:sym typeface="+mn-ea"/>
              </a:rPr>
              <a:t>）实验执行</a:t>
            </a:r>
            <a:endParaRPr lang="zh-CN" altLang="en-US" dirty="0"/>
          </a:p>
          <a:p>
            <a:r>
              <a:rPr lang="en-US" altLang="zh-CN" dirty="0"/>
              <a:t>1</a:t>
            </a:r>
            <a:r>
              <a:rPr lang="zh-CN" altLang="en-US" dirty="0"/>
              <a:t>、首先观察优先级最高的</a:t>
            </a:r>
            <a:r>
              <a:rPr lang="en-US" altLang="zh-CN" dirty="0"/>
              <a:t>CCU</a:t>
            </a:r>
            <a:r>
              <a:rPr lang="zh-CN" altLang="en-US" dirty="0"/>
              <a:t>诊室</a:t>
            </a:r>
            <a:endParaRPr lang="en-US" altLang="zh-CN" dirty="0"/>
          </a:p>
          <a:p>
            <a:endParaRPr lang="zh-CN" altLang="en-US" dirty="0"/>
          </a:p>
        </p:txBody>
      </p:sp>
      <p:sp>
        <p:nvSpPr>
          <p:cNvPr id="3" name="文本框 2"/>
          <p:cNvSpPr txBox="1"/>
          <p:nvPr/>
        </p:nvSpPr>
        <p:spPr>
          <a:xfrm>
            <a:off x="836930" y="4465955"/>
            <a:ext cx="9782175" cy="645160"/>
          </a:xfrm>
          <a:prstGeom prst="rect">
            <a:avLst/>
          </a:prstGeom>
          <a:noFill/>
        </p:spPr>
        <p:txBody>
          <a:bodyPr wrap="square" rtlCol="0">
            <a:spAutoFit/>
          </a:bodyPr>
          <a:p>
            <a:r>
              <a:rPr lang="zh-CN" altLang="en-US"/>
              <a:t>观察统计数据可以明显得出</a:t>
            </a:r>
            <a:r>
              <a:rPr lang="en-US" altLang="zh-CN"/>
              <a:t>CCU</a:t>
            </a:r>
            <a:r>
              <a:rPr lang="zh-CN" altLang="en-US"/>
              <a:t>的床位利用率和等待时长都奇高，可以得出是该诊室的唯一</a:t>
            </a:r>
            <a:r>
              <a:rPr lang="zh-CN" altLang="en-US" dirty="0">
                <a:sym typeface="+mn-ea"/>
              </a:rPr>
              <a:t>瓶颈</a:t>
            </a:r>
            <a:endParaRPr lang="zh-CN" altLang="en-US"/>
          </a:p>
        </p:txBody>
      </p:sp>
      <p:graphicFrame>
        <p:nvGraphicFramePr>
          <p:cNvPr id="2" name="表格 1"/>
          <p:cNvGraphicFramePr/>
          <p:nvPr>
            <p:custDataLst>
              <p:tags r:id="rId4"/>
            </p:custDataLst>
          </p:nvPr>
        </p:nvGraphicFramePr>
        <p:xfrm>
          <a:off x="1905000" y="2750820"/>
          <a:ext cx="8382000" cy="990600"/>
        </p:xfrm>
        <a:graphic>
          <a:graphicData uri="http://schemas.openxmlformats.org/drawingml/2006/table">
            <a:tbl>
              <a:tblPr firstRow="1" bandRow="1">
                <a:tableStyleId>{5C22544A-7EE6-4342-B048-85BDC9FD1C3A}</a:tableStyleId>
              </a:tblPr>
              <a:tblGrid>
                <a:gridCol w="485775"/>
                <a:gridCol w="1133475"/>
                <a:gridCol w="962025"/>
                <a:gridCol w="790575"/>
                <a:gridCol w="561975"/>
                <a:gridCol w="1133475"/>
                <a:gridCol w="1304925"/>
                <a:gridCol w="1133475"/>
                <a:gridCol w="876300"/>
              </a:tblGrid>
              <a:tr h="165100">
                <a:tc>
                  <a:txBody>
                    <a:bodyPr/>
                    <a:p>
                      <a:pPr indent="0" algn="ctr">
                        <a:buNone/>
                      </a:pPr>
                      <a:r>
                        <a:rPr lang="en-US" sz="1100" b="0">
                          <a:solidFill>
                            <a:srgbClr val="000000"/>
                          </a:solidFill>
                          <a:latin typeface="宋体" panose="02010600030101010101" pitchFamily="2" charset="-122"/>
                        </a:rPr>
                        <a:t>Block</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Resource Pool</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Utilization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Available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In Use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Items waiting</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items waiti</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wait time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Time (hrs)</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547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CCU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0.99895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436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218.97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250.77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1524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CCU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0.11274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0.00020853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6.75E-05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1536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CCU LPN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0.00047947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0.00020853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6.75E-05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CCU RNS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0.11261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0.00020853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6.75E-05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3769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CCU LPNS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0.00048619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0.00020853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6.75E-05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4" name="矩形 3"/>
          <p:cNvSpPr/>
          <p:nvPr/>
        </p:nvSpPr>
        <p:spPr>
          <a:xfrm>
            <a:off x="3675380" y="298450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069330" y="298450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Flowchart: Preparation 1"/>
          <p:cNvSpPr/>
          <p:nvPr/>
        </p:nvSpPr>
        <p:spPr>
          <a:xfrm rot="5400000">
            <a:off x="2439035"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1614465" y="3975311"/>
            <a:ext cx="2387498" cy="499624"/>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研究内容</a:t>
            </a:r>
            <a:endParaRPr lang="zh-CN" altLang="en-US" sz="2000" dirty="0">
              <a:solidFill>
                <a:schemeClr val="accent1"/>
              </a:solidFill>
              <a:cs typeface="+mn-ea"/>
              <a:sym typeface="+mn-lt"/>
            </a:endParaRPr>
          </a:p>
        </p:txBody>
      </p:sp>
      <p:sp>
        <p:nvSpPr>
          <p:cNvPr id="6" name="矩形 5"/>
          <p:cNvSpPr/>
          <p:nvPr/>
        </p:nvSpPr>
        <p:spPr>
          <a:xfrm>
            <a:off x="1825540"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01</a:t>
            </a:r>
            <a:endParaRPr lang="en-US" altLang="zh-CN" sz="3200" dirty="0">
              <a:solidFill>
                <a:schemeClr val="accent1"/>
              </a:solidFill>
              <a:cs typeface="+mn-ea"/>
              <a:sym typeface="+mn-lt"/>
            </a:endParaRPr>
          </a:p>
        </p:txBody>
      </p:sp>
      <p:sp>
        <p:nvSpPr>
          <p:cNvPr id="29" name="矩形 28"/>
          <p:cNvSpPr/>
          <p:nvPr/>
        </p:nvSpPr>
        <p:spPr>
          <a:xfrm>
            <a:off x="4095942" y="3994290"/>
            <a:ext cx="1733422" cy="961289"/>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研究方法和仿真模型设计</a:t>
            </a:r>
            <a:endParaRPr lang="zh-CN" altLang="en-US" sz="2000" dirty="0">
              <a:solidFill>
                <a:schemeClr val="accent1"/>
              </a:solidFill>
              <a:cs typeface="+mn-ea"/>
              <a:sym typeface="+mn-lt"/>
            </a:endParaRPr>
          </a:p>
        </p:txBody>
      </p:sp>
      <p:sp>
        <p:nvSpPr>
          <p:cNvPr id="30" name="矩形 29"/>
          <p:cNvSpPr/>
          <p:nvPr/>
        </p:nvSpPr>
        <p:spPr>
          <a:xfrm>
            <a:off x="4001964"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02</a:t>
            </a:r>
            <a:endParaRPr lang="en-US" altLang="zh-CN" sz="3200" dirty="0">
              <a:solidFill>
                <a:schemeClr val="accent1"/>
              </a:solidFill>
              <a:cs typeface="+mn-ea"/>
              <a:sym typeface="+mn-lt"/>
            </a:endParaRPr>
          </a:p>
        </p:txBody>
      </p:sp>
      <p:sp>
        <p:nvSpPr>
          <p:cNvPr id="33" name="矩形 32"/>
          <p:cNvSpPr/>
          <p:nvPr/>
        </p:nvSpPr>
        <p:spPr>
          <a:xfrm>
            <a:off x="6354581" y="3984800"/>
            <a:ext cx="1612627" cy="980268"/>
          </a:xfrm>
          <a:prstGeom prst="rect">
            <a:avLst/>
          </a:prstGeom>
        </p:spPr>
        <p:txBody>
          <a:bodyPr vert="horz" wrap="square">
            <a:spAutoFit/>
          </a:bodyPr>
          <a:lstStyle/>
          <a:p>
            <a:pPr algn="dist">
              <a:lnSpc>
                <a:spcPct val="150000"/>
              </a:lnSpc>
            </a:pPr>
            <a:r>
              <a:rPr lang="zh-CN" altLang="en-US" sz="2000" dirty="0">
                <a:solidFill>
                  <a:schemeClr val="accent1"/>
                </a:solidFill>
                <a:cs typeface="+mn-ea"/>
                <a:sym typeface="+mn-lt"/>
              </a:rPr>
              <a:t>两个阶段问题研究分析</a:t>
            </a:r>
            <a:endParaRPr lang="zh-CN" altLang="en-US" sz="2000" dirty="0">
              <a:solidFill>
                <a:schemeClr val="accent1"/>
              </a:solidFill>
              <a:cs typeface="+mn-ea"/>
              <a:sym typeface="+mn-lt"/>
            </a:endParaRPr>
          </a:p>
        </p:txBody>
      </p:sp>
      <p:sp>
        <p:nvSpPr>
          <p:cNvPr id="34" name="矩形 33"/>
          <p:cNvSpPr/>
          <p:nvPr/>
        </p:nvSpPr>
        <p:spPr>
          <a:xfrm>
            <a:off x="6178388"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03</a:t>
            </a:r>
            <a:endParaRPr lang="en-US" altLang="zh-CN" sz="3200" dirty="0">
              <a:solidFill>
                <a:schemeClr val="accent1"/>
              </a:solidFill>
              <a:cs typeface="+mn-ea"/>
              <a:sym typeface="+mn-lt"/>
            </a:endParaRPr>
          </a:p>
        </p:txBody>
      </p:sp>
      <p:sp>
        <p:nvSpPr>
          <p:cNvPr id="37" name="矩形 36"/>
          <p:cNvSpPr/>
          <p:nvPr/>
        </p:nvSpPr>
        <p:spPr>
          <a:xfrm>
            <a:off x="8097437" y="3975311"/>
            <a:ext cx="2480098" cy="499624"/>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结论与总结</a:t>
            </a:r>
            <a:endParaRPr lang="zh-CN" altLang="en-US" sz="2000" dirty="0">
              <a:solidFill>
                <a:schemeClr val="accent1"/>
              </a:solidFill>
              <a:cs typeface="+mn-ea"/>
              <a:sym typeface="+mn-lt"/>
            </a:endParaRPr>
          </a:p>
        </p:txBody>
      </p:sp>
      <p:sp>
        <p:nvSpPr>
          <p:cNvPr id="38" name="矩形 37"/>
          <p:cNvSpPr/>
          <p:nvPr/>
        </p:nvSpPr>
        <p:spPr>
          <a:xfrm>
            <a:off x="8354812"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04</a:t>
            </a:r>
            <a:endParaRPr lang="en-US" altLang="zh-CN" sz="3200" dirty="0">
              <a:solidFill>
                <a:schemeClr val="accent1"/>
              </a:solidFill>
              <a:cs typeface="+mn-ea"/>
              <a:sym typeface="+mn-lt"/>
            </a:endParaRPr>
          </a:p>
        </p:txBody>
      </p:sp>
      <p:sp>
        <p:nvSpPr>
          <p:cNvPr id="39" name="矩形 38"/>
          <p:cNvSpPr/>
          <p:nvPr/>
        </p:nvSpPr>
        <p:spPr>
          <a:xfrm>
            <a:off x="4612098" y="1434584"/>
            <a:ext cx="3200214" cy="1069845"/>
          </a:xfrm>
          <a:prstGeom prst="rect">
            <a:avLst/>
          </a:prstGeom>
        </p:spPr>
        <p:txBody>
          <a:bodyPr vert="horz" wrap="square">
            <a:spAutoFit/>
          </a:bodyPr>
          <a:lstStyle/>
          <a:p>
            <a:pPr algn="dist">
              <a:lnSpc>
                <a:spcPct val="150000"/>
              </a:lnSpc>
            </a:pPr>
            <a:r>
              <a:rPr lang="zh-CN" altLang="en-US" sz="4800" dirty="0">
                <a:solidFill>
                  <a:schemeClr val="accent1"/>
                </a:solidFill>
                <a:cs typeface="+mn-ea"/>
                <a:sym typeface="+mn-lt"/>
              </a:rPr>
              <a:t>目录</a:t>
            </a:r>
            <a:r>
              <a:rPr lang="en-US" altLang="zh-CN" sz="2400" dirty="0">
                <a:solidFill>
                  <a:schemeClr val="accent1"/>
                </a:solidFill>
                <a:cs typeface="+mn-ea"/>
                <a:sym typeface="+mn-lt"/>
              </a:rPr>
              <a:t>/</a:t>
            </a:r>
            <a:r>
              <a:rPr lang="en-US" altLang="zh-CN" sz="2000" dirty="0">
                <a:solidFill>
                  <a:schemeClr val="accent1"/>
                </a:solidFill>
                <a:cs typeface="+mn-ea"/>
                <a:sym typeface="+mn-lt"/>
              </a:rPr>
              <a:t>CONTENTS</a:t>
            </a:r>
            <a:endParaRPr lang="zh-CN" altLang="en-US" sz="2400" dirty="0">
              <a:solidFill>
                <a:schemeClr val="accent1"/>
              </a:solidFill>
              <a:cs typeface="+mn-ea"/>
              <a:sym typeface="+mn-lt"/>
            </a:endParaRPr>
          </a:p>
        </p:txBody>
      </p:sp>
      <p:sp>
        <p:nvSpPr>
          <p:cNvPr id="40" name="Flowchart: Preparation 1"/>
          <p:cNvSpPr/>
          <p:nvPr/>
        </p:nvSpPr>
        <p:spPr>
          <a:xfrm rot="5400000">
            <a:off x="4615815"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Flowchart: Preparation 1"/>
          <p:cNvSpPr/>
          <p:nvPr/>
        </p:nvSpPr>
        <p:spPr>
          <a:xfrm rot="5400000">
            <a:off x="6791960"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Flowchart: Preparation 1"/>
          <p:cNvSpPr/>
          <p:nvPr/>
        </p:nvSpPr>
        <p:spPr>
          <a:xfrm rot="5400000">
            <a:off x="8968740" y="310705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11"/>
          <p:cNvSpPr/>
          <p:nvPr userDrawn="1"/>
        </p:nvSpPr>
        <p:spPr>
          <a:xfrm rot="5400000">
            <a:off x="5389880" y="1453515"/>
            <a:ext cx="1410970" cy="137223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19" name="图片 1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25" y="285103"/>
            <a:ext cx="4614240" cy="12644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2" grpId="0" bldLvl="0" animBg="1"/>
      <p:bldP spid="6" grpId="0"/>
      <p:bldP spid="29" grpId="0"/>
      <p:bldP spid="30" grpId="0"/>
      <p:bldP spid="33" grpId="0"/>
      <p:bldP spid="34" grpId="0"/>
      <p:bldP spid="37" grpId="0"/>
      <p:bldP spid="38" grpId="0"/>
      <p:bldP spid="39" grpId="0"/>
      <p:bldP spid="40" grpId="0" bldLvl="0" animBg="1"/>
      <p:bldP spid="41" grpId="0" bldLvl="0" animBg="1"/>
      <p:bldP spid="42" grpId="0" bldLvl="0" animBg="1"/>
      <p:bldP spid="1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30005"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36762" y="1783763"/>
            <a:ext cx="10299940" cy="46037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2</a:t>
            </a:r>
            <a:r>
              <a:rPr lang="zh-CN" altLang="en-US" dirty="0"/>
              <a:t>、再观察排名第二的</a:t>
            </a:r>
            <a:r>
              <a:rPr lang="en-US" altLang="zh-CN" dirty="0"/>
              <a:t>ICU</a:t>
            </a:r>
            <a:r>
              <a:rPr lang="zh-CN" altLang="en-US" dirty="0"/>
              <a:t>诊室</a:t>
            </a:r>
            <a:endParaRPr lang="zh-CN" altLang="en-US" dirty="0"/>
          </a:p>
        </p:txBody>
      </p:sp>
      <p:sp>
        <p:nvSpPr>
          <p:cNvPr id="3" name="文本框 2"/>
          <p:cNvSpPr txBox="1"/>
          <p:nvPr/>
        </p:nvSpPr>
        <p:spPr>
          <a:xfrm>
            <a:off x="836930" y="4465955"/>
            <a:ext cx="9782175" cy="368300"/>
          </a:xfrm>
          <a:prstGeom prst="rect">
            <a:avLst/>
          </a:prstGeom>
          <a:noFill/>
        </p:spPr>
        <p:txBody>
          <a:bodyPr wrap="square" rtlCol="0">
            <a:spAutoFit/>
          </a:bodyPr>
          <a:p>
            <a:r>
              <a:rPr lang="zh-CN" altLang="en-US"/>
              <a:t>观察统计数据可以明显得出</a:t>
            </a:r>
            <a:r>
              <a:rPr lang="en-US" altLang="zh-CN"/>
              <a:t>ICU</a:t>
            </a:r>
            <a:r>
              <a:rPr lang="zh-CN" altLang="en-US"/>
              <a:t>的床位利用率和等待时长都奇高，可以得出是该诊室的唯一</a:t>
            </a:r>
            <a:r>
              <a:rPr lang="zh-CN" altLang="en-US" dirty="0">
                <a:sym typeface="+mn-ea"/>
              </a:rPr>
              <a:t>瓶颈</a:t>
            </a:r>
            <a:endParaRPr lang="zh-CN" altLang="en-US"/>
          </a:p>
        </p:txBody>
      </p:sp>
      <p:graphicFrame>
        <p:nvGraphicFramePr>
          <p:cNvPr id="2" name="表格 1"/>
          <p:cNvGraphicFramePr/>
          <p:nvPr>
            <p:custDataLst>
              <p:tags r:id="rId4"/>
            </p:custDataLst>
          </p:nvPr>
        </p:nvGraphicFramePr>
        <p:xfrm>
          <a:off x="1495425" y="2512695"/>
          <a:ext cx="8382000" cy="1356360"/>
        </p:xfrm>
        <a:graphic>
          <a:graphicData uri="http://schemas.openxmlformats.org/drawingml/2006/table">
            <a:tbl>
              <a:tblPr firstRow="1" bandRow="1">
                <a:tableStyleId>{5C22544A-7EE6-4342-B048-85BDC9FD1C3A}</a:tableStyleId>
              </a:tblPr>
              <a:tblGrid>
                <a:gridCol w="485775"/>
                <a:gridCol w="1133475"/>
                <a:gridCol w="962025"/>
                <a:gridCol w="790575"/>
                <a:gridCol w="561975"/>
                <a:gridCol w="1133475"/>
                <a:gridCol w="1304925"/>
                <a:gridCol w="1133475"/>
                <a:gridCol w="876300"/>
              </a:tblGrid>
              <a:tr h="165100">
                <a:tc>
                  <a:txBody>
                    <a:bodyPr/>
                    <a:p>
                      <a:pPr indent="0" algn="ctr">
                        <a:buNone/>
                      </a:pPr>
                      <a:r>
                        <a:rPr lang="en-US" sz="1100" b="0">
                          <a:solidFill>
                            <a:srgbClr val="000000"/>
                          </a:solidFill>
                          <a:latin typeface="宋体" panose="02010600030101010101" pitchFamily="2" charset="-122"/>
                        </a:rPr>
                        <a:t>Block</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Resource Pool</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Utilization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Available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In Use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Items waiting</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items waiti</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wait time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Time (hrs)</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637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ICU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0.99918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2159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1093.4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326.02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1539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ICU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0.15094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0.00022858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5.55E-05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1542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ICU LPN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0.0023622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0.00022858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5.55E-05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3710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ICU RNS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0.15044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0.00022858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5.55E-05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3755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ICU LPNS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0.00045671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0.00020141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0.00080912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4" name="矩形 3"/>
          <p:cNvSpPr/>
          <p:nvPr/>
        </p:nvSpPr>
        <p:spPr>
          <a:xfrm>
            <a:off x="3296285" y="2745105"/>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657215" y="2745105"/>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30005"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36762" y="1269413"/>
            <a:ext cx="10299940" cy="46037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3</a:t>
            </a:r>
            <a:r>
              <a:rPr lang="zh-CN" altLang="en-US" dirty="0"/>
              <a:t>、再观察排名第三的急诊室和手术室</a:t>
            </a:r>
            <a:endParaRPr lang="zh-CN" altLang="en-US" dirty="0"/>
          </a:p>
        </p:txBody>
      </p:sp>
      <p:sp>
        <p:nvSpPr>
          <p:cNvPr id="3" name="文本框 2"/>
          <p:cNvSpPr txBox="1"/>
          <p:nvPr/>
        </p:nvSpPr>
        <p:spPr>
          <a:xfrm>
            <a:off x="836930" y="6028055"/>
            <a:ext cx="9782175" cy="645160"/>
          </a:xfrm>
          <a:prstGeom prst="rect">
            <a:avLst/>
          </a:prstGeom>
          <a:noFill/>
        </p:spPr>
        <p:txBody>
          <a:bodyPr wrap="square" rtlCol="0">
            <a:spAutoFit/>
          </a:bodyPr>
          <a:p>
            <a:r>
              <a:rPr lang="zh-CN" altLang="en-US"/>
              <a:t>观察统计数据可以明显得出除床位的利用率和等待时长奇高以外，参与做手术环节的</a:t>
            </a:r>
            <a:r>
              <a:rPr lang="en-US" altLang="zh-CN"/>
              <a:t>ST</a:t>
            </a:r>
            <a:r>
              <a:rPr lang="zh-CN" altLang="en-US"/>
              <a:t>、</a:t>
            </a:r>
            <a:r>
              <a:rPr lang="en-US" altLang="zh-CN"/>
              <a:t>MD</a:t>
            </a:r>
            <a:r>
              <a:rPr lang="zh-CN" altLang="en-US"/>
              <a:t>、</a:t>
            </a:r>
            <a:r>
              <a:rPr lang="en-US" altLang="zh-CN"/>
              <a:t>RN</a:t>
            </a:r>
            <a:r>
              <a:rPr lang="zh-CN" altLang="en-US"/>
              <a:t>，利用率都很高，床位等待时间可能只是由于内部堵塞导致的。</a:t>
            </a:r>
            <a:endParaRPr lang="zh-CN" altLang="en-US"/>
          </a:p>
        </p:txBody>
      </p:sp>
      <p:graphicFrame>
        <p:nvGraphicFramePr>
          <p:cNvPr id="4" name="表格 3"/>
          <p:cNvGraphicFramePr/>
          <p:nvPr>
            <p:custDataLst>
              <p:tags r:id="rId4"/>
            </p:custDataLst>
          </p:nvPr>
        </p:nvGraphicFramePr>
        <p:xfrm>
          <a:off x="1857375" y="1794510"/>
          <a:ext cx="8382000" cy="4069080"/>
        </p:xfrm>
        <a:graphic>
          <a:graphicData uri="http://schemas.openxmlformats.org/drawingml/2006/table">
            <a:tbl>
              <a:tblPr firstRow="1" bandRow="1">
                <a:tableStyleId>{5C22544A-7EE6-4342-B048-85BDC9FD1C3A}</a:tableStyleId>
              </a:tblPr>
              <a:tblGrid>
                <a:gridCol w="485775"/>
                <a:gridCol w="1133475"/>
                <a:gridCol w="962025"/>
                <a:gridCol w="790575"/>
                <a:gridCol w="561975"/>
                <a:gridCol w="1133475"/>
                <a:gridCol w="1304925"/>
                <a:gridCol w="1133475"/>
                <a:gridCol w="876300"/>
              </a:tblGrid>
              <a:tr h="165100">
                <a:tc>
                  <a:txBody>
                    <a:bodyPr/>
                    <a:p>
                      <a:pPr indent="0" algn="ctr">
                        <a:buNone/>
                      </a:pPr>
                      <a:r>
                        <a:rPr lang="en-US" sz="1100" b="0">
                          <a:solidFill>
                            <a:srgbClr val="000000"/>
                          </a:solidFill>
                          <a:latin typeface="宋体" panose="02010600030101010101" pitchFamily="2" charset="-122"/>
                        </a:rPr>
                        <a:t>Block</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Resource Pool</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Utilization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Available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In Use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Items waiting</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items waiti</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Ave wait time</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Time (hrs)</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713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PreOp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0.99777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3282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1624.7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308.06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0.11858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0.013804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0.017508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1555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Lab SP</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0.40159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1741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0.075559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0.013804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0.017508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1744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XTS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0.012564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0.00016657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0.0017138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07010">
                <a:tc>
                  <a:txBody>
                    <a:bodyPr/>
                    <a:p>
                      <a:pPr indent="0" algn="ctr">
                        <a:buNone/>
                      </a:pPr>
                      <a:r>
                        <a:rPr lang="en-US" sz="1100" b="0">
                          <a:solidFill>
                            <a:srgbClr val="000000"/>
                          </a:solidFill>
                          <a:latin typeface="宋体" panose="02010600030101010101" pitchFamily="2" charset="-122"/>
                        </a:rPr>
                        <a:t>1745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STS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0.99895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1.8129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4.0412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2985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PreOp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0.14329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0.016243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0.011343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2986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PreOp MD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0.0063423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0.0064486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2988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XT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0.016237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0.00016657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0.0017138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2992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OR MD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0.9945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1.8129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4.0412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2993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ST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0.97915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1.8129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4.0412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2994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OR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0.99425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4.1736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9.4415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3726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PreOp RNS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0.14502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0.016243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0.011343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OR RNS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0.99893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4.1736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9.4415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3790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PreOp MDS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0.0063423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0.0064486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3791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OR MDS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0.93618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1.8129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4.0412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3804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Lab SPS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0.1146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
        <p:nvSpPr>
          <p:cNvPr id="2" name="矩形 1"/>
          <p:cNvSpPr/>
          <p:nvPr/>
        </p:nvSpPr>
        <p:spPr>
          <a:xfrm>
            <a:off x="3615690" y="202565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021705" y="202565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3615690" y="4027170"/>
            <a:ext cx="659130" cy="68961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3953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36762" y="1250363"/>
            <a:ext cx="10299940" cy="46037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4</a:t>
            </a:r>
            <a:r>
              <a:rPr lang="zh-CN" altLang="en-US" dirty="0"/>
              <a:t>、之后观察优先级第四的分流帐篷</a:t>
            </a:r>
            <a:endParaRPr lang="zh-CN" altLang="en-US" dirty="0"/>
          </a:p>
        </p:txBody>
      </p:sp>
      <p:sp>
        <p:nvSpPr>
          <p:cNvPr id="3" name="文本框 2"/>
          <p:cNvSpPr txBox="1"/>
          <p:nvPr/>
        </p:nvSpPr>
        <p:spPr>
          <a:xfrm>
            <a:off x="909955" y="5513705"/>
            <a:ext cx="9782175" cy="1198880"/>
          </a:xfrm>
          <a:prstGeom prst="rect">
            <a:avLst/>
          </a:prstGeom>
          <a:noFill/>
        </p:spPr>
        <p:txBody>
          <a:bodyPr wrap="square" rtlCol="0">
            <a:spAutoFit/>
          </a:bodyPr>
          <a:p>
            <a:r>
              <a:rPr lang="zh-CN" altLang="en-US"/>
              <a:t>观察统计数据可以发现</a:t>
            </a:r>
            <a:r>
              <a:rPr lang="en-US" altLang="zh-CN"/>
              <a:t>PA</a:t>
            </a:r>
            <a:r>
              <a:rPr lang="zh-CN" altLang="en-US"/>
              <a:t>的等待时长虽然是最长的，但这个资源的利用率却很低，在模型中该资源是负责运输患者到各个诊室的，换言之该资源的等待时长会受到床位是否够用的影响，等待时长也很长但利用率不高的</a:t>
            </a:r>
            <a:r>
              <a:rPr lang="en-US" altLang="zh-CN"/>
              <a:t>AC</a:t>
            </a:r>
            <a:r>
              <a:rPr lang="zh-CN" altLang="en-US"/>
              <a:t>也会受到</a:t>
            </a:r>
            <a:r>
              <a:rPr lang="en-US" altLang="zh-CN"/>
              <a:t>PA</a:t>
            </a:r>
            <a:r>
              <a:rPr lang="zh-CN" altLang="en-US"/>
              <a:t>的影响，则得出实际最大的瓶颈应为利用率和等待时长都很大的</a:t>
            </a:r>
            <a:r>
              <a:rPr lang="en-US" altLang="zh-CN"/>
              <a:t>PA</a:t>
            </a:r>
            <a:endParaRPr lang="en-US" altLang="zh-CN"/>
          </a:p>
        </p:txBody>
      </p:sp>
      <p:pic>
        <p:nvPicPr>
          <p:cNvPr id="6" name="图片 5"/>
          <p:cNvPicPr>
            <a:picLocks noChangeAspect="1"/>
          </p:cNvPicPr>
          <p:nvPr/>
        </p:nvPicPr>
        <p:blipFill>
          <a:blip r:embed="rId4"/>
          <a:stretch>
            <a:fillRect/>
          </a:stretch>
        </p:blipFill>
        <p:spPr>
          <a:xfrm>
            <a:off x="3621405" y="2037715"/>
            <a:ext cx="3295650" cy="2624455"/>
          </a:xfrm>
          <a:prstGeom prst="rect">
            <a:avLst/>
          </a:prstGeom>
        </p:spPr>
      </p:pic>
      <p:graphicFrame>
        <p:nvGraphicFramePr>
          <p:cNvPr id="8" name="表格 7"/>
          <p:cNvGraphicFramePr/>
          <p:nvPr>
            <p:custDataLst>
              <p:tags r:id="rId5"/>
            </p:custDataLst>
          </p:nvPr>
        </p:nvGraphicFramePr>
        <p:xfrm>
          <a:off x="6948488" y="1108075"/>
          <a:ext cx="4876800" cy="4447540"/>
        </p:xfrm>
        <a:graphic>
          <a:graphicData uri="http://schemas.openxmlformats.org/drawingml/2006/table">
            <a:tbl>
              <a:tblPr firstRow="1" bandRow="1">
                <a:tableStyleId>{5C22544A-7EE6-4342-B048-85BDC9FD1C3A}</a:tableStyleId>
              </a:tblPr>
              <a:tblGrid>
                <a:gridCol w="292100"/>
                <a:gridCol w="687070"/>
                <a:gridCol w="565150"/>
                <a:gridCol w="482600"/>
                <a:gridCol w="483235"/>
                <a:gridCol w="482600"/>
                <a:gridCol w="700405"/>
                <a:gridCol w="701040"/>
                <a:gridCol w="482600"/>
              </a:tblGrid>
              <a:tr h="393700">
                <a:tc>
                  <a:txBody>
                    <a:bodyPr/>
                    <a:p>
                      <a:pPr indent="0" algn="ctr">
                        <a:buNone/>
                      </a:pPr>
                      <a:r>
                        <a:rPr lang="zh-CN" sz="1100" b="0">
                          <a:solidFill>
                            <a:srgbClr val="000000"/>
                          </a:solidFill>
                          <a:latin typeface="Arial" panose="020B0604020202020204" pitchFamily="34" charset="0"/>
                          <a:ea typeface="宋体" panose="02010600030101010101" pitchFamily="2" charset="-122"/>
                        </a:rPr>
                        <a:t>编号</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名字</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利用率</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可用数量</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在用数量</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等待人数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平均等待人数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平均等待时间</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模拟时长</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26060">
                <a:tc>
                  <a:txBody>
                    <a:bodyPr/>
                    <a:p>
                      <a:pPr indent="0" algn="ctr">
                        <a:buNone/>
                      </a:pPr>
                      <a:r>
                        <a:rPr lang="en-US" sz="1100" b="0">
                          <a:solidFill>
                            <a:srgbClr val="000000"/>
                          </a:solidFill>
                          <a:latin typeface="宋体" panose="02010600030101010101" pitchFamily="2" charset="-122"/>
                        </a:rPr>
                        <a:t>13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AC</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0.66765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1354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681.25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41.405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26060">
                <a:tc>
                  <a:txBody>
                    <a:bodyPr/>
                    <a:p>
                      <a:pPr indent="0" algn="ctr">
                        <a:buNone/>
                      </a:pPr>
                      <a:r>
                        <a:rPr lang="en-US" sz="1100" b="0">
                          <a:solidFill>
                            <a:srgbClr val="000000"/>
                          </a:solidFill>
                          <a:latin typeface="宋体" panose="02010600030101010101" pitchFamily="2" charset="-122"/>
                        </a:rPr>
                        <a:t>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0.99991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1354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681.25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20.706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26060">
                <a:tc>
                  <a:txBody>
                    <a:bodyPr/>
                    <a:p>
                      <a:pPr indent="0" algn="ctr">
                        <a:buNone/>
                      </a:pPr>
                      <a:r>
                        <a:rPr lang="en-US" sz="1100" b="0">
                          <a:solidFill>
                            <a:srgbClr val="000000"/>
                          </a:solidFill>
                          <a:latin typeface="宋体" panose="02010600030101010101" pitchFamily="2" charset="-122"/>
                        </a:rPr>
                        <a:t>72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MD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226060">
                <a:tc>
                  <a:txBody>
                    <a:bodyPr/>
                    <a:p>
                      <a:pPr indent="0" algn="ctr">
                        <a:buNone/>
                      </a:pPr>
                      <a:r>
                        <a:rPr lang="en-US" sz="1100" b="0">
                          <a:solidFill>
                            <a:srgbClr val="000000"/>
                          </a:solidFill>
                          <a:latin typeface="宋体" panose="02010600030101010101" pitchFamily="2" charset="-122"/>
                        </a:rPr>
                        <a:t>75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0.36586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1.5039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0.023764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97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MDS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252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SP</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0.0072685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3995.9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232.93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440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LPN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3218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ACS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0.66777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1354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681.25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41.405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3303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SPS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0.0043089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3995.9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232.93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3319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RNS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0.36419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1.5039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0.023764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3476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PAS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0.99991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1354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681.25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20.706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93700">
                <a:tc>
                  <a:txBody>
                    <a:bodyPr/>
                    <a:p>
                      <a:pPr indent="0" algn="ctr">
                        <a:buNone/>
                      </a:pPr>
                      <a:r>
                        <a:rPr lang="en-US" sz="1100" b="0">
                          <a:solidFill>
                            <a:srgbClr val="000000"/>
                          </a:solidFill>
                          <a:latin typeface="宋体" panose="02010600030101010101" pitchFamily="2" charset="-122"/>
                        </a:rPr>
                        <a:t>3761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Triage LPNS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9" name="图片 8"/>
          <p:cNvPicPr>
            <a:picLocks noChangeAspect="1"/>
          </p:cNvPicPr>
          <p:nvPr/>
        </p:nvPicPr>
        <p:blipFill>
          <a:blip r:embed="rId6"/>
          <a:stretch>
            <a:fillRect/>
          </a:stretch>
        </p:blipFill>
        <p:spPr>
          <a:xfrm>
            <a:off x="349250" y="2032000"/>
            <a:ext cx="3272155" cy="2630170"/>
          </a:xfrm>
          <a:prstGeom prst="rect">
            <a:avLst/>
          </a:prstGeom>
        </p:spPr>
      </p:pic>
      <p:sp>
        <p:nvSpPr>
          <p:cNvPr id="4" name="矩形 3"/>
          <p:cNvSpPr/>
          <p:nvPr/>
        </p:nvSpPr>
        <p:spPr>
          <a:xfrm>
            <a:off x="7909560" y="171069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9386570" y="1511300"/>
            <a:ext cx="659130" cy="4089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9386570" y="2865120"/>
            <a:ext cx="659130" cy="2095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891905" y="4957445"/>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08187" y="1197023"/>
            <a:ext cx="10299940" cy="460375"/>
          </a:xfrm>
          <a:prstGeom prst="rect">
            <a:avLst/>
          </a:prstGeom>
          <a:noFill/>
        </p:spPr>
        <p:txBody>
          <a:bodyPr wrap="square" rtlCol="0">
            <a:spAutoFit/>
          </a:bodyPr>
          <a:lstStyle>
            <a:defPPr>
              <a:defRPr lang="zh-CN"/>
            </a:defPPr>
            <a:lvl1pPr algn="just">
              <a:lnSpc>
                <a:spcPct val="150000"/>
              </a:lnSpc>
              <a:defRPr sz="1600"/>
            </a:lvl1pPr>
          </a:lstStyle>
          <a:p>
            <a:r>
              <a:rPr lang="en-US" altLang="zh-CN" dirty="0"/>
              <a:t>5</a:t>
            </a:r>
            <a:r>
              <a:rPr lang="zh-CN" altLang="en-US" dirty="0"/>
              <a:t>、余下四个诊室的资源的等待时间较短，并且时间增加量在随机误差内，模拟时间增加不产生显著影响</a:t>
            </a:r>
            <a:endParaRPr lang="zh-CN" altLang="en-US" dirty="0"/>
          </a:p>
        </p:txBody>
      </p:sp>
      <p:graphicFrame>
        <p:nvGraphicFramePr>
          <p:cNvPr id="4" name="表格 3"/>
          <p:cNvGraphicFramePr/>
          <p:nvPr>
            <p:custDataLst>
              <p:tags r:id="rId4"/>
            </p:custDataLst>
          </p:nvPr>
        </p:nvGraphicFramePr>
        <p:xfrm>
          <a:off x="586740" y="1800733"/>
          <a:ext cx="6713220" cy="4889500"/>
        </p:xfrm>
        <a:graphic>
          <a:graphicData uri="http://schemas.openxmlformats.org/drawingml/2006/table">
            <a:tbl>
              <a:tblPr firstRow="1" bandRow="1">
                <a:tableStyleId>{5C22544A-7EE6-4342-B048-85BDC9FD1C3A}</a:tableStyleId>
              </a:tblPr>
              <a:tblGrid>
                <a:gridCol w="389255"/>
                <a:gridCol w="907415"/>
                <a:gridCol w="770890"/>
                <a:gridCol w="633095"/>
                <a:gridCol w="450215"/>
                <a:gridCol w="907415"/>
                <a:gridCol w="1045210"/>
                <a:gridCol w="908050"/>
                <a:gridCol w="701675"/>
              </a:tblGrid>
              <a:tr h="181610">
                <a:tc>
                  <a:txBody>
                    <a:bodyPr/>
                    <a:p>
                      <a:pPr indent="0" algn="ctr">
                        <a:buNone/>
                      </a:pPr>
                      <a:r>
                        <a:rPr lang="en-US" sz="900" b="0">
                          <a:solidFill>
                            <a:srgbClr val="000000"/>
                          </a:solidFill>
                          <a:latin typeface="宋体" panose="02010600030101010101" pitchFamily="2" charset="-122"/>
                        </a:rPr>
                        <a:t>Block</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Resource Pool</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Utilization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Available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In Use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Items waiting</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Ave items waiti</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Ave wait time</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Time (hrs)</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192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MCW RN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0.29938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0.58404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0.06309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193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MCW LPN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0.00015149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0.58404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0.06309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355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MD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0.7461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0.22387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0.020486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95580">
                <a:tc>
                  <a:txBody>
                    <a:bodyPr/>
                    <a:p>
                      <a:pPr indent="0" algn="ctr">
                        <a:buNone/>
                      </a:pPr>
                      <a:r>
                        <a:rPr lang="en-US" sz="900" b="0">
                          <a:solidFill>
                            <a:srgbClr val="000000"/>
                          </a:solidFill>
                          <a:latin typeface="宋体" panose="02010600030101010101" pitchFamily="2" charset="-122"/>
                        </a:rPr>
                        <a:t>356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LPN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0.15486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0.064841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0.017101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387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beds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0.59695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54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20.826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5.3636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789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beds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0.83999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17.716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48.955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1011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RN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0.23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0.0013211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0.00020854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1017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ICW beds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0.078275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1020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MCW beds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0.75232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0.94575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0.31109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1530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ICW RN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0.076005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0.0093968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0.004058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1533</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ICW LPN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0.0093968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0.004058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1545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RN</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0.14992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1546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MD</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0.010321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0.030016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1550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LNP</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0.14992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0.010321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0.030016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3628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MCW RNS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0.17498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0.58404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0.06309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3702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RNS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0.040894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0.0013211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0.00020854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3705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ICW RNS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0.043522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0.0093968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0.004058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3721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RNS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0.12404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3741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MCW LPNS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6.62E-05</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0.58404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0.06309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3742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LPNS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0.052737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0.064841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0.017101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3758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LNPS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0.12404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0.010321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0.030016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3766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ICW LPNS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0.0010528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0.0094168</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0.0015219</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3782</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ER MDS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0.3254</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0.22387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0.020486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1610">
                <a:tc>
                  <a:txBody>
                    <a:bodyPr/>
                    <a:p>
                      <a:pPr indent="0" algn="ctr">
                        <a:buNone/>
                      </a:pPr>
                      <a:r>
                        <a:rPr lang="en-US" sz="900" b="0">
                          <a:solidFill>
                            <a:srgbClr val="000000"/>
                          </a:solidFill>
                          <a:latin typeface="宋体" panose="02010600030101010101" pitchFamily="2" charset="-122"/>
                        </a:rPr>
                        <a:t>3787</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L&amp;D MDS</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0.010321</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0.030016</a:t>
                      </a:r>
                      <a:endParaRPr lang="en-US" altLang="en-US" sz="9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000000"/>
                          </a:solidFill>
                          <a:latin typeface="宋体" panose="02010600030101010101" pitchFamily="2" charset="-122"/>
                        </a:rPr>
                        <a:t>720</a:t>
                      </a:r>
                      <a:endParaRPr lang="en-US" altLang="en-US" sz="9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2" name="图片 1"/>
          <p:cNvPicPr>
            <a:picLocks noChangeAspect="1"/>
          </p:cNvPicPr>
          <p:nvPr/>
        </p:nvPicPr>
        <p:blipFill>
          <a:blip r:embed="rId5"/>
          <a:stretch>
            <a:fillRect/>
          </a:stretch>
        </p:blipFill>
        <p:spPr>
          <a:xfrm>
            <a:off x="7748270" y="1657350"/>
            <a:ext cx="2876550" cy="5053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49055" y="494792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836930" y="1259840"/>
            <a:ext cx="10960100" cy="1198880"/>
          </a:xfrm>
          <a:prstGeom prst="rect">
            <a:avLst/>
          </a:prstGeom>
          <a:noFill/>
        </p:spPr>
        <p:txBody>
          <a:bodyPr wrap="square" rtlCol="0">
            <a:spAutoFit/>
          </a:bodyPr>
          <a:lstStyle>
            <a:defPPr>
              <a:defRPr lang="zh-CN"/>
            </a:defPPr>
            <a:lvl1pPr algn="just">
              <a:lnSpc>
                <a:spcPct val="150000"/>
              </a:lnSpc>
              <a:defRPr sz="1600"/>
            </a:lvl1pPr>
          </a:lstStyle>
          <a:p>
            <a:r>
              <a:rPr lang="en-US" altLang="zh-CN" dirty="0">
                <a:sym typeface="+mn-ea"/>
              </a:rPr>
              <a:t>6</a:t>
            </a:r>
            <a:r>
              <a:rPr lang="zh-CN" altLang="en-US" dirty="0">
                <a:sym typeface="+mn-ea"/>
              </a:rPr>
              <a:t>、继续观察统计表格作出物流从至表结合当前布局进行初步分析，当前布局也存在不合理性，可能导致等待时间延长</a:t>
            </a:r>
            <a:endParaRPr lang="zh-CN" altLang="en-US" dirty="0">
              <a:sym typeface="+mn-ea"/>
            </a:endParaRPr>
          </a:p>
          <a:p>
            <a:endParaRPr lang="en-US" altLang="zh-CN" dirty="0"/>
          </a:p>
          <a:p>
            <a:endParaRPr lang="zh-CN" altLang="en-US" dirty="0"/>
          </a:p>
        </p:txBody>
      </p:sp>
      <p:graphicFrame>
        <p:nvGraphicFramePr>
          <p:cNvPr id="3" name="表格 2"/>
          <p:cNvGraphicFramePr/>
          <p:nvPr>
            <p:custDataLst>
              <p:tags r:id="rId4"/>
            </p:custDataLst>
          </p:nvPr>
        </p:nvGraphicFramePr>
        <p:xfrm>
          <a:off x="1932305" y="1791843"/>
          <a:ext cx="3736340" cy="4869180"/>
        </p:xfrm>
        <a:graphic>
          <a:graphicData uri="http://schemas.openxmlformats.org/drawingml/2006/table">
            <a:tbl>
              <a:tblPr firstRow="1" bandRow="1">
                <a:tableStyleId>{5C22544A-7EE6-4342-B048-85BDC9FD1C3A}</a:tableStyleId>
              </a:tblPr>
              <a:tblGrid>
                <a:gridCol w="967740"/>
                <a:gridCol w="586105"/>
                <a:gridCol w="727710"/>
                <a:gridCol w="727075"/>
                <a:gridCol w="727710"/>
              </a:tblGrid>
              <a:tr h="167640">
                <a:tc>
                  <a:txBody>
                    <a:bodyPr/>
                    <a:p>
                      <a:pPr indent="0" algn="ctr">
                        <a:buNone/>
                      </a:pPr>
                      <a:r>
                        <a:rPr lang="zh-CN" sz="800" b="0">
                          <a:solidFill>
                            <a:srgbClr val="000000"/>
                          </a:solidFill>
                          <a:latin typeface="Arial" panose="020B0604020202020204" pitchFamily="34" charset="0"/>
                          <a:ea typeface="宋体" panose="02010600030101010101" pitchFamily="2" charset="-122"/>
                        </a:rPr>
                        <a:t>模块名称</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800" b="0">
                          <a:solidFill>
                            <a:srgbClr val="000000"/>
                          </a:solidFill>
                          <a:latin typeface="Arial" panose="020B0604020202020204" pitchFamily="34" charset="0"/>
                          <a:ea typeface="宋体" panose="02010600030101010101" pitchFamily="2" charset="-122"/>
                        </a:rPr>
                        <a:t>模块类型</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800" b="0">
                          <a:solidFill>
                            <a:srgbClr val="000000"/>
                          </a:solidFill>
                          <a:latin typeface="Arial" panose="020B0604020202020204" pitchFamily="34" charset="0"/>
                          <a:ea typeface="宋体" panose="02010600030101010101" pitchFamily="2" charset="-122"/>
                        </a:rPr>
                        <a:t>进入模块人数</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800" b="0">
                          <a:solidFill>
                            <a:srgbClr val="000000"/>
                          </a:solidFill>
                          <a:latin typeface="Arial" panose="020B0604020202020204" pitchFamily="34" charset="0"/>
                          <a:ea typeface="宋体" panose="02010600030101010101" pitchFamily="2" charset="-122"/>
                        </a:rPr>
                        <a:t>离开模块人数</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800" b="0">
                          <a:solidFill>
                            <a:srgbClr val="000000"/>
                          </a:solidFill>
                          <a:latin typeface="Arial" panose="020B0604020202020204" pitchFamily="34" charset="0"/>
                          <a:ea typeface="宋体" panose="02010600030101010101" pitchFamily="2" charset="-122"/>
                        </a:rPr>
                        <a:t>当前参与人数</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ER</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572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572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16</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ER</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94</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94</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16</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0340">
                <a:tc>
                  <a:txBody>
                    <a:bodyPr/>
                    <a:p>
                      <a:pPr indent="0" algn="ctr">
                        <a:buNone/>
                      </a:pPr>
                      <a:r>
                        <a:rPr lang="en-US" sz="800" b="0">
                          <a:solidFill>
                            <a:srgbClr val="000000"/>
                          </a:solidFill>
                          <a:latin typeface="宋体" panose="02010600030101010101" pitchFamily="2" charset="-122"/>
                        </a:rPr>
                        <a:t>Triage to ER</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16</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CCU</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133</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133</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CCU</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ICU</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179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179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80340">
                <a:tc>
                  <a:txBody>
                    <a:bodyPr/>
                    <a:p>
                      <a:pPr indent="0" algn="ctr">
                        <a:buNone/>
                      </a:pPr>
                      <a:r>
                        <a:rPr lang="en-US" sz="800" b="0">
                          <a:solidFill>
                            <a:srgbClr val="000000"/>
                          </a:solidFill>
                          <a:latin typeface="宋体" panose="02010600030101010101" pitchFamily="2" charset="-122"/>
                        </a:rPr>
                        <a:t>Triage to ICU</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PreOp</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PreOp</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16</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L&amp;D S</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252</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249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L&amp;D R</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ER to MCW</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ER to ICW</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97</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97</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Lab to L&amp;D</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249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249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PreOp to X-ray</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PreOp to surger</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surgery to PreO</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204</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204</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PreOp to MCW</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103</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103</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PreOp to ICU</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Lab to PreOp</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159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159</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ICU a</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Lab to PreOp</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50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30</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CCU a</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PreOp</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PreOp to ICW</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98</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98</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28</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7640">
                <a:tc>
                  <a:txBody>
                    <a:bodyPr/>
                    <a:p>
                      <a:pPr indent="0" algn="ctr">
                        <a:buNone/>
                      </a:pPr>
                      <a:r>
                        <a:rPr lang="en-US" sz="800" b="0">
                          <a:solidFill>
                            <a:srgbClr val="000000"/>
                          </a:solidFill>
                          <a:latin typeface="宋体" panose="02010600030101010101" pitchFamily="2" charset="-122"/>
                        </a:rPr>
                        <a:t>Triage to L&amp;D a</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Transport</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0</a:t>
                      </a:r>
                      <a:endParaRPr lang="en-US" altLang="en-US" sz="8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800" b="0">
                          <a:solidFill>
                            <a:srgbClr val="000000"/>
                          </a:solidFill>
                          <a:latin typeface="宋体" panose="02010600030101010101" pitchFamily="2" charset="-122"/>
                        </a:rPr>
                        <a:t>12</a:t>
                      </a:r>
                      <a:endParaRPr lang="en-US" altLang="en-US" sz="8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167" name="图片 1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202998" y="2524443"/>
            <a:ext cx="5005705" cy="34029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：目前野战医院的瓶颈是什么？（可以考虑人员配置、布局、设备，以及其他任何你认为的瓶颈因素）</a:t>
            </a:r>
            <a:endParaRPr lang="zh-CN" altLang="en-US" dirty="0"/>
          </a:p>
        </p:txBody>
      </p:sp>
      <p:sp>
        <p:nvSpPr>
          <p:cNvPr id="21" name="文本框 20"/>
          <p:cNvSpPr txBox="1"/>
          <p:nvPr/>
        </p:nvSpPr>
        <p:spPr>
          <a:xfrm>
            <a:off x="992505" y="4816475"/>
            <a:ext cx="9824720" cy="1568450"/>
          </a:xfrm>
          <a:prstGeom prst="rect">
            <a:avLst/>
          </a:prstGeom>
          <a:noFill/>
        </p:spPr>
        <p:txBody>
          <a:bodyPr wrap="square" rtlCol="0">
            <a:spAutoFit/>
          </a:bodyPr>
          <a:lstStyle>
            <a:defPPr>
              <a:defRPr lang="zh-CN"/>
            </a:defPPr>
            <a:lvl1pPr algn="just">
              <a:lnSpc>
                <a:spcPct val="150000"/>
              </a:lnSpc>
              <a:defRPr sz="1600"/>
            </a:lvl1pPr>
          </a:lstStyle>
          <a:p>
            <a:r>
              <a:rPr lang="zh-CN" altLang="en-US" dirty="0">
                <a:sym typeface="+mn-ea"/>
              </a:rPr>
              <a:t>（</a:t>
            </a:r>
            <a:r>
              <a:rPr lang="en-US" altLang="zh-CN" dirty="0">
                <a:sym typeface="+mn-ea"/>
              </a:rPr>
              <a:t>4</a:t>
            </a:r>
            <a:r>
              <a:rPr lang="zh-CN" altLang="en-US" dirty="0">
                <a:sym typeface="+mn-ea"/>
              </a:rPr>
              <a:t>）结论</a:t>
            </a:r>
            <a:endParaRPr lang="zh-CN" altLang="en-US" dirty="0"/>
          </a:p>
          <a:p>
            <a:r>
              <a:rPr lang="zh-CN" altLang="en-US" dirty="0">
                <a:sym typeface="+mn-ea"/>
              </a:rPr>
              <a:t>最后观察固定技术人员得出，并无较大的等待时间和利用率出现，所以主要瓶颈是分流帐篷的</a:t>
            </a:r>
            <a:r>
              <a:rPr lang="en-US" altLang="zh-CN" dirty="0">
                <a:sym typeface="+mn-ea"/>
              </a:rPr>
              <a:t>PA</a:t>
            </a:r>
            <a:r>
              <a:rPr lang="zh-CN" altLang="en-US" dirty="0">
                <a:sym typeface="+mn-ea"/>
              </a:rPr>
              <a:t>、麻醉室、</a:t>
            </a:r>
            <a:r>
              <a:rPr lang="en-US" altLang="zh-CN" dirty="0">
                <a:sym typeface="+mn-ea"/>
              </a:rPr>
              <a:t>CCU</a:t>
            </a:r>
            <a:r>
              <a:rPr lang="zh-CN" altLang="en-US" dirty="0">
                <a:sym typeface="+mn-ea"/>
              </a:rPr>
              <a:t>、</a:t>
            </a:r>
            <a:r>
              <a:rPr lang="en-US" altLang="zh-CN" dirty="0">
                <a:sym typeface="+mn-ea"/>
              </a:rPr>
              <a:t>ICU</a:t>
            </a:r>
            <a:r>
              <a:rPr lang="zh-CN" altLang="en-US" dirty="0">
                <a:sym typeface="+mn-ea"/>
              </a:rPr>
              <a:t>的床位、以及参与做手术的</a:t>
            </a:r>
            <a:r>
              <a:rPr lang="en-US" altLang="zh-CN" dirty="0">
                <a:sym typeface="+mn-ea"/>
              </a:rPr>
              <a:t>RN,MD,ST</a:t>
            </a:r>
            <a:r>
              <a:rPr lang="zh-CN" altLang="en-US" dirty="0">
                <a:sym typeface="+mn-ea"/>
              </a:rPr>
              <a:t>。七种资源严重不足导致无法满足现有患者条件。其次是布局以及排班人员数量分配的合理性也有一定影响。</a:t>
            </a:r>
            <a:endParaRPr lang="zh-CN" altLang="en-US" dirty="0"/>
          </a:p>
        </p:txBody>
      </p:sp>
      <p:graphicFrame>
        <p:nvGraphicFramePr>
          <p:cNvPr id="2" name="表格 1"/>
          <p:cNvGraphicFramePr/>
          <p:nvPr>
            <p:custDataLst>
              <p:tags r:id="rId4"/>
            </p:custDataLst>
          </p:nvPr>
        </p:nvGraphicFramePr>
        <p:xfrm>
          <a:off x="2405063" y="2183130"/>
          <a:ext cx="6829425" cy="2034540"/>
        </p:xfrm>
        <a:graphic>
          <a:graphicData uri="http://schemas.openxmlformats.org/drawingml/2006/table">
            <a:tbl>
              <a:tblPr firstRow="1" bandRow="1">
                <a:tableStyleId>{5C22544A-7EE6-4342-B048-85BDC9FD1C3A}</a:tableStyleId>
              </a:tblPr>
              <a:tblGrid>
                <a:gridCol w="409575"/>
                <a:gridCol w="962025"/>
                <a:gridCol w="790575"/>
                <a:gridCol w="676275"/>
                <a:gridCol w="676275"/>
                <a:gridCol w="676275"/>
                <a:gridCol w="981075"/>
                <a:gridCol w="981075"/>
                <a:gridCol w="676275"/>
              </a:tblGrid>
              <a:tr h="165100">
                <a:tc>
                  <a:txBody>
                    <a:bodyPr/>
                    <a:p>
                      <a:pPr indent="0" algn="ctr">
                        <a:buNone/>
                      </a:pPr>
                      <a:r>
                        <a:rPr lang="zh-CN" sz="1100" b="0">
                          <a:solidFill>
                            <a:srgbClr val="000000"/>
                          </a:solidFill>
                          <a:latin typeface="Arial" panose="020B0604020202020204" pitchFamily="34" charset="0"/>
                          <a:ea typeface="宋体" panose="02010600030101010101" pitchFamily="2" charset="-122"/>
                        </a:rPr>
                        <a:t>编号</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名字</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利用率</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可用数量</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在用数量</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等待人数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平均等待人数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平均等待时间</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模拟时长</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0.090009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0.013087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0.020574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1555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Lab SP</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0.39988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1741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0.06348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0.013087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0.020574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1744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XTS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0.013181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1745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STS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0.16013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11.032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2988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XT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0.0074241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2993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ST</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0.31064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11.032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3804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Lab SPS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0.15138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241675" y="791431"/>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sp>
        <p:nvSpPr>
          <p:cNvPr id="21" name="文本框 20"/>
          <p:cNvSpPr txBox="1"/>
          <p:nvPr/>
        </p:nvSpPr>
        <p:spPr>
          <a:xfrm>
            <a:off x="837397" y="1209723"/>
            <a:ext cx="10299940" cy="3415030"/>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在上一问中，已经根据统计数据找出野战医院瓶颈存在于</a:t>
            </a:r>
            <a:r>
              <a:rPr lang="zh-CN" altLang="en-US" dirty="0">
                <a:sym typeface="+mn-ea"/>
              </a:rPr>
              <a:t>分流帐篷的</a:t>
            </a:r>
            <a:r>
              <a:rPr lang="en-US" altLang="zh-CN" dirty="0">
                <a:sym typeface="+mn-ea"/>
              </a:rPr>
              <a:t>PA</a:t>
            </a:r>
            <a:r>
              <a:rPr lang="zh-CN" altLang="en-US" dirty="0">
                <a:sym typeface="+mn-ea"/>
              </a:rPr>
              <a:t>、急诊室、麻醉室、</a:t>
            </a:r>
            <a:r>
              <a:rPr lang="en-US" altLang="zh-CN" dirty="0">
                <a:sym typeface="+mn-ea"/>
              </a:rPr>
              <a:t>CCU</a:t>
            </a:r>
            <a:r>
              <a:rPr lang="zh-CN" altLang="en-US" dirty="0">
                <a:sym typeface="+mn-ea"/>
              </a:rPr>
              <a:t>、</a:t>
            </a:r>
            <a:r>
              <a:rPr lang="en-US" altLang="zh-CN" dirty="0">
                <a:sym typeface="+mn-ea"/>
              </a:rPr>
              <a:t>ICU</a:t>
            </a:r>
            <a:r>
              <a:rPr lang="zh-CN" altLang="en-US" dirty="0">
                <a:sym typeface="+mn-ea"/>
              </a:rPr>
              <a:t>的床位</a:t>
            </a:r>
            <a:r>
              <a:rPr lang="zh-CN" altLang="en-US" dirty="0"/>
              <a:t>，基于现有瓶颈进行分析改善，找出合适的优化方案。除现有瓶颈之外，采用不会增加成本的方式进行合理进一步优化改善，包括人员配置和设施布置。</a:t>
            </a:r>
            <a:endParaRPr lang="zh-CN" altLang="en-US" dirty="0"/>
          </a:p>
          <a:p>
            <a:r>
              <a:rPr lang="zh-CN" altLang="en-US" dirty="0"/>
              <a:t>（</a:t>
            </a:r>
            <a:r>
              <a:rPr lang="en-US" altLang="zh-CN" dirty="0"/>
              <a:t>2</a:t>
            </a:r>
            <a:r>
              <a:rPr lang="zh-CN" altLang="en-US" dirty="0"/>
              <a:t>）首先按照之前找出存在瓶颈的帐篷优先级顺序，逐个对数据进行分析排序，按顺序每次只改变一个资源的数量，确保控制变量。将各个诊室的平均通过时间、各个瓶颈资源的平均等待时间以及平均等待人数作为指标来判断最佳数量。</a:t>
            </a:r>
            <a:endParaRPr lang="en-US" altLang="zh-CN" dirty="0"/>
          </a:p>
          <a:p>
            <a:endParaRPr lang="zh-CN" altLang="en-US" dirty="0"/>
          </a:p>
          <a:p>
            <a:endParaRPr lang="zh-CN" altLang="en-US" dirty="0"/>
          </a:p>
        </p:txBody>
      </p:sp>
      <p:sp>
        <p:nvSpPr>
          <p:cNvPr id="3" name="文本框 2"/>
          <p:cNvSpPr txBox="1"/>
          <p:nvPr/>
        </p:nvSpPr>
        <p:spPr>
          <a:xfrm>
            <a:off x="836762" y="5472992"/>
            <a:ext cx="10606566" cy="1198880"/>
          </a:xfrm>
          <a:prstGeom prst="rect">
            <a:avLst/>
          </a:prstGeom>
          <a:noFill/>
        </p:spPr>
        <p:txBody>
          <a:bodyPr wrap="square" rtlCol="0">
            <a:spAutoFit/>
          </a:bodyPr>
          <a:lstStyle/>
          <a:p>
            <a:pPr indent="304800" algn="just">
              <a:lnSpc>
                <a:spcPct val="150000"/>
              </a:lnSpc>
            </a:pPr>
            <a:r>
              <a:rPr lang="zh-CN" altLang="zh-CN" sz="1600" dirty="0"/>
              <a:t>以运行次数（第一次运行值为</a:t>
            </a:r>
            <a:r>
              <a:rPr lang="en-US" altLang="zh-CN" sz="1600" dirty="0"/>
              <a:t>0</a:t>
            </a:r>
            <a:r>
              <a:rPr lang="zh-CN" altLang="zh-CN" sz="1600" dirty="0"/>
              <a:t>）加一输入急诊室床位的资源池接口作为初始数量，之后连续运行</a:t>
            </a:r>
            <a:r>
              <a:rPr lang="en-US" altLang="zh-CN" sz="1600" dirty="0"/>
              <a:t>200</a:t>
            </a:r>
            <a:r>
              <a:rPr lang="zh-CN" altLang="en-US" sz="1600" dirty="0"/>
              <a:t>次，并且将运行次数</a:t>
            </a:r>
            <a:r>
              <a:rPr lang="zh-CN" altLang="zh-CN" sz="1600" dirty="0"/>
              <a:t>作为</a:t>
            </a:r>
            <a:r>
              <a:rPr lang="en-US" altLang="zh-CN" sz="1600" dirty="0"/>
              <a:t>X</a:t>
            </a:r>
            <a:r>
              <a:rPr lang="zh-CN" altLang="zh-CN" sz="1600" dirty="0"/>
              <a:t>输入统计图表，急诊室平均通过时间为</a:t>
            </a:r>
            <a:r>
              <a:rPr lang="en-US" altLang="zh-CN" sz="1600" dirty="0"/>
              <a:t>Y</a:t>
            </a:r>
            <a:r>
              <a:rPr lang="zh-CN" altLang="zh-CN" sz="1600" dirty="0"/>
              <a:t>输入，</a:t>
            </a:r>
            <a:r>
              <a:rPr lang="zh-CN" altLang="en-US" sz="1600" dirty="0">
                <a:sym typeface="+mn-ea"/>
              </a:rPr>
              <a:t>各个瓶颈资源的平均等待时间以及平均等待人数实行类似操作</a:t>
            </a:r>
            <a:r>
              <a:rPr lang="zh-CN" altLang="zh-CN" sz="1600" dirty="0"/>
              <a:t>，通过</a:t>
            </a:r>
            <a:r>
              <a:rPr lang="en-US" altLang="zh-CN" sz="1600" dirty="0"/>
              <a:t>plotter scatter</a:t>
            </a:r>
            <a:r>
              <a:rPr lang="zh-CN" altLang="zh-CN" sz="1600" dirty="0"/>
              <a:t>模块绘制出函数图像，找到急诊室床位最合适的数量，其他诊室采用相同原理进行优化。</a:t>
            </a:r>
            <a:endParaRPr lang="zh-CN" altLang="zh-CN" sz="1600" dirty="0"/>
          </a:p>
        </p:txBody>
      </p:sp>
      <p:pic>
        <p:nvPicPr>
          <p:cNvPr id="2" name="图片 1"/>
          <p:cNvPicPr>
            <a:picLocks noChangeAspect="1"/>
          </p:cNvPicPr>
          <p:nvPr/>
        </p:nvPicPr>
        <p:blipFill>
          <a:blip r:embed="rId2"/>
          <a:stretch>
            <a:fillRect/>
          </a:stretch>
        </p:blipFill>
        <p:spPr>
          <a:xfrm>
            <a:off x="2228215" y="3748405"/>
            <a:ext cx="1496060" cy="1724660"/>
          </a:xfrm>
          <a:prstGeom prst="rect">
            <a:avLst/>
          </a:prstGeom>
        </p:spPr>
      </p:pic>
      <p:pic>
        <p:nvPicPr>
          <p:cNvPr id="4" name="图片 3"/>
          <p:cNvPicPr>
            <a:picLocks noChangeAspect="1"/>
          </p:cNvPicPr>
          <p:nvPr/>
        </p:nvPicPr>
        <p:blipFill>
          <a:blip r:embed="rId3"/>
          <a:stretch>
            <a:fillRect/>
          </a:stretch>
        </p:blipFill>
        <p:spPr>
          <a:xfrm>
            <a:off x="5591175" y="3748405"/>
            <a:ext cx="2924175" cy="17246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76495"/>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1" name="文本框 20"/>
          <p:cNvSpPr txBox="1"/>
          <p:nvPr/>
        </p:nvSpPr>
        <p:spPr>
          <a:xfrm>
            <a:off x="836762" y="1259888"/>
            <a:ext cx="10299940"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3</a:t>
            </a:r>
            <a:r>
              <a:rPr lang="zh-CN" altLang="en-US" dirty="0"/>
              <a:t>）实验执行</a:t>
            </a:r>
            <a:endParaRPr lang="zh-CN" altLang="en-US" dirty="0"/>
          </a:p>
        </p:txBody>
      </p:sp>
      <p:sp>
        <p:nvSpPr>
          <p:cNvPr id="2" name="文本框 1"/>
          <p:cNvSpPr txBox="1"/>
          <p:nvPr/>
        </p:nvSpPr>
        <p:spPr>
          <a:xfrm>
            <a:off x="1379165" y="4813074"/>
            <a:ext cx="8643730" cy="860425"/>
          </a:xfrm>
          <a:prstGeom prst="rect">
            <a:avLst/>
          </a:prstGeom>
          <a:noFill/>
        </p:spPr>
        <p:txBody>
          <a:bodyPr wrap="square" rtlCol="0">
            <a:spAutoFit/>
          </a:bodyPr>
          <a:lstStyle/>
          <a:p>
            <a:pPr algn="ctr"/>
            <a:r>
              <a:rPr lang="zh-CN" altLang="zh-CN" sz="1600" dirty="0"/>
              <a:t>连续运行</a:t>
            </a:r>
            <a:r>
              <a:rPr lang="en-US" altLang="zh-CN" sz="1600" dirty="0"/>
              <a:t>200</a:t>
            </a:r>
            <a:r>
              <a:rPr lang="zh-CN" altLang="zh-CN" sz="1600" dirty="0"/>
              <a:t>次每次运行</a:t>
            </a:r>
            <a:r>
              <a:rPr lang="en-US" altLang="zh-CN" sz="1600" dirty="0"/>
              <a:t>720</a:t>
            </a:r>
            <a:r>
              <a:rPr lang="zh-CN" altLang="zh-CN" sz="1600" dirty="0"/>
              <a:t>小时，每次运行结束导出运行结果进行数据分析</a:t>
            </a:r>
            <a:endParaRPr lang="zh-CN" altLang="zh-CN" sz="1600" dirty="0"/>
          </a:p>
          <a:p>
            <a:endParaRPr lang="zh-CN" altLang="zh-CN" sz="1600" dirty="0"/>
          </a:p>
          <a:p>
            <a:endParaRPr lang="zh-CN" altLang="en-US" dirty="0"/>
          </a:p>
        </p:txBody>
      </p:sp>
      <p:sp>
        <p:nvSpPr>
          <p:cNvPr id="11" name="文本框 10"/>
          <p:cNvSpPr txBox="1"/>
          <p:nvPr/>
        </p:nvSpPr>
        <p:spPr>
          <a:xfrm>
            <a:off x="241675" y="791431"/>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pic>
        <p:nvPicPr>
          <p:cNvPr id="3" name="图片 2"/>
          <p:cNvPicPr>
            <a:picLocks noChangeAspect="1"/>
          </p:cNvPicPr>
          <p:nvPr/>
        </p:nvPicPr>
        <p:blipFill>
          <a:blip r:embed="rId4"/>
          <a:stretch>
            <a:fillRect/>
          </a:stretch>
        </p:blipFill>
        <p:spPr>
          <a:xfrm>
            <a:off x="5207635" y="1350645"/>
            <a:ext cx="4352925" cy="3113405"/>
          </a:xfrm>
          <a:prstGeom prst="rect">
            <a:avLst/>
          </a:prstGeom>
        </p:spPr>
      </p:pic>
      <p:pic>
        <p:nvPicPr>
          <p:cNvPr id="4" name="图片 3"/>
          <p:cNvPicPr>
            <a:picLocks noChangeAspect="1"/>
          </p:cNvPicPr>
          <p:nvPr/>
        </p:nvPicPr>
        <p:blipFill>
          <a:blip r:embed="rId5"/>
          <a:stretch>
            <a:fillRect/>
          </a:stretch>
        </p:blipFill>
        <p:spPr>
          <a:xfrm>
            <a:off x="992505" y="1778000"/>
            <a:ext cx="3162300" cy="26860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005330" y="2045969"/>
            <a:ext cx="12192000" cy="2316481"/>
          </a:xfrm>
          <a:prstGeom prst="rect">
            <a:avLst/>
          </a:prstGeom>
        </p:spPr>
      </p:pic>
      <p:sp>
        <p:nvSpPr>
          <p:cNvPr id="40" name="文本框 39"/>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sp>
        <p:nvSpPr>
          <p:cNvPr id="12" name="文本框 11"/>
          <p:cNvSpPr txBox="1"/>
          <p:nvPr/>
        </p:nvSpPr>
        <p:spPr>
          <a:xfrm>
            <a:off x="1065530" y="5507355"/>
            <a:ext cx="4504690" cy="368300"/>
          </a:xfrm>
          <a:prstGeom prst="rect">
            <a:avLst/>
          </a:prstGeom>
          <a:noFill/>
        </p:spPr>
        <p:txBody>
          <a:bodyPr wrap="square" rtlCol="0">
            <a:spAutoFit/>
          </a:bodyPr>
          <a:p>
            <a:pPr algn="ctr"/>
            <a:r>
              <a:rPr lang="zh-CN" altLang="en-US"/>
              <a:t>麻醉室平均通过时间随床位数量变化</a:t>
            </a:r>
            <a:endParaRPr lang="zh-CN" altLang="en-US"/>
          </a:p>
        </p:txBody>
      </p:sp>
      <p:pic>
        <p:nvPicPr>
          <p:cNvPr id="2" name="图片 1"/>
          <p:cNvPicPr>
            <a:picLocks noChangeAspect="1"/>
          </p:cNvPicPr>
          <p:nvPr/>
        </p:nvPicPr>
        <p:blipFill>
          <a:blip r:embed="rId4"/>
          <a:stretch>
            <a:fillRect/>
          </a:stretch>
        </p:blipFill>
        <p:spPr>
          <a:xfrm>
            <a:off x="1492885" y="3279775"/>
            <a:ext cx="3708400" cy="2125980"/>
          </a:xfrm>
          <a:prstGeom prst="rect">
            <a:avLst/>
          </a:prstGeom>
        </p:spPr>
      </p:pic>
      <p:graphicFrame>
        <p:nvGraphicFramePr>
          <p:cNvPr id="4" name="图表 3"/>
          <p:cNvGraphicFramePr/>
          <p:nvPr/>
        </p:nvGraphicFramePr>
        <p:xfrm>
          <a:off x="6074410" y="542925"/>
          <a:ext cx="4347210" cy="262064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1123315" y="542925"/>
          <a:ext cx="4446905" cy="2620645"/>
        </p:xfrm>
        <a:graphic>
          <a:graphicData uri="http://schemas.openxmlformats.org/drawingml/2006/chart">
            <c:chart xmlns:c="http://schemas.openxmlformats.org/drawingml/2006/chart" xmlns:r="http://schemas.openxmlformats.org/officeDocument/2006/relationships" r:id="rId2"/>
          </a:graphicData>
        </a:graphic>
      </p:graphicFrame>
      <p:pic>
        <p:nvPicPr>
          <p:cNvPr id="13" name="图片 12"/>
          <p:cNvPicPr>
            <a:picLocks noChangeAspect="1"/>
          </p:cNvPicPr>
          <p:nvPr/>
        </p:nvPicPr>
        <p:blipFill>
          <a:blip r:embed="rId5"/>
          <a:stretch>
            <a:fillRect/>
          </a:stretch>
        </p:blipFill>
        <p:spPr>
          <a:xfrm>
            <a:off x="5846445" y="4362450"/>
            <a:ext cx="4804410" cy="1459230"/>
          </a:xfrm>
          <a:prstGeom prst="rect">
            <a:avLst/>
          </a:prstGeom>
        </p:spPr>
      </p:pic>
      <p:pic>
        <p:nvPicPr>
          <p:cNvPr id="16" name="图片 15"/>
          <p:cNvPicPr>
            <a:picLocks noChangeAspect="1"/>
          </p:cNvPicPr>
          <p:nvPr/>
        </p:nvPicPr>
        <p:blipFill>
          <a:blip r:embed="rId6"/>
          <a:stretch>
            <a:fillRect/>
          </a:stretch>
        </p:blipFill>
        <p:spPr>
          <a:xfrm>
            <a:off x="5908040" y="3163570"/>
            <a:ext cx="4680585" cy="1232535"/>
          </a:xfrm>
          <a:prstGeom prst="rect">
            <a:avLst/>
          </a:prstGeom>
        </p:spPr>
      </p:pic>
      <p:sp>
        <p:nvSpPr>
          <p:cNvPr id="17" name="文本框 16"/>
          <p:cNvSpPr txBox="1"/>
          <p:nvPr/>
        </p:nvSpPr>
        <p:spPr>
          <a:xfrm>
            <a:off x="900430" y="5875655"/>
            <a:ext cx="10390505" cy="922020"/>
          </a:xfrm>
          <a:prstGeom prst="rect">
            <a:avLst/>
          </a:prstGeom>
          <a:noFill/>
        </p:spPr>
        <p:txBody>
          <a:bodyPr wrap="square" rtlCol="0">
            <a:spAutoFit/>
          </a:bodyPr>
          <a:p>
            <a:r>
              <a:rPr lang="zh-CN" altLang="en-US"/>
              <a:t>如果仅仅考虑麻醉室床位和三个指标得出相关性系数</a:t>
            </a:r>
            <a:r>
              <a:rPr lang="en-US" altLang="zh-CN"/>
              <a:t>R</a:t>
            </a:r>
            <a:r>
              <a:rPr lang="zh-CN" altLang="en-US"/>
              <a:t>为</a:t>
            </a:r>
            <a:r>
              <a:rPr lang="en-US" altLang="zh-CN"/>
              <a:t>0.920</a:t>
            </a:r>
            <a:r>
              <a:rPr lang="zh-CN" altLang="en-US"/>
              <a:t>，在置信度为</a:t>
            </a:r>
            <a:r>
              <a:rPr lang="en-US" altLang="zh-CN"/>
              <a:t>90%</a:t>
            </a:r>
            <a:r>
              <a:rPr lang="zh-CN" altLang="en-US"/>
              <a:t>的情况下，麻醉室的床位对于三个评判指标而言都呈现出线性关系，可以推断出床位只是影响因素之一，还需考虑另外几个利用率很高的资源是否有影响</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flipH="1">
            <a:off x="2005330" y="2055494"/>
            <a:ext cx="12192000" cy="2316481"/>
          </a:xfrm>
          <a:prstGeom prst="rect">
            <a:avLst/>
          </a:prstGeom>
        </p:spPr>
      </p:pic>
      <p:sp>
        <p:nvSpPr>
          <p:cNvPr id="40" name="文本框 39"/>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sp>
        <p:nvSpPr>
          <p:cNvPr id="12" name="文本框 11"/>
          <p:cNvSpPr txBox="1"/>
          <p:nvPr/>
        </p:nvSpPr>
        <p:spPr>
          <a:xfrm>
            <a:off x="979805" y="3131185"/>
            <a:ext cx="4504690" cy="645160"/>
          </a:xfrm>
          <a:prstGeom prst="rect">
            <a:avLst/>
          </a:prstGeom>
          <a:noFill/>
        </p:spPr>
        <p:txBody>
          <a:bodyPr wrap="square" rtlCol="0">
            <a:spAutoFit/>
          </a:bodyPr>
          <a:p>
            <a:pPr algn="ctr"/>
            <a:r>
              <a:rPr lang="zh-CN" altLang="en-US"/>
              <a:t>麻醉室平均通过时间随床位，</a:t>
            </a:r>
            <a:r>
              <a:rPr lang="en-US" altLang="zh-CN"/>
              <a:t>RN</a:t>
            </a:r>
            <a:r>
              <a:rPr lang="zh-CN" altLang="en-US"/>
              <a:t>，</a:t>
            </a:r>
            <a:r>
              <a:rPr lang="en-US" altLang="zh-CN"/>
              <a:t>MD</a:t>
            </a:r>
            <a:r>
              <a:rPr lang="zh-CN" altLang="en-US"/>
              <a:t>数量变化</a:t>
            </a:r>
            <a:endParaRPr lang="zh-CN" altLang="en-US"/>
          </a:p>
        </p:txBody>
      </p:sp>
      <p:pic>
        <p:nvPicPr>
          <p:cNvPr id="3" name="图片 2"/>
          <p:cNvPicPr>
            <a:picLocks noChangeAspect="1"/>
          </p:cNvPicPr>
          <p:nvPr/>
        </p:nvPicPr>
        <p:blipFill>
          <a:blip r:embed="rId3"/>
          <a:stretch>
            <a:fillRect/>
          </a:stretch>
        </p:blipFill>
        <p:spPr>
          <a:xfrm>
            <a:off x="1009015" y="511810"/>
            <a:ext cx="4446270" cy="2586990"/>
          </a:xfrm>
          <a:prstGeom prst="rect">
            <a:avLst/>
          </a:prstGeom>
        </p:spPr>
      </p:pic>
      <p:graphicFrame>
        <p:nvGraphicFramePr>
          <p:cNvPr id="2" name="图表 1"/>
          <p:cNvGraphicFramePr/>
          <p:nvPr/>
        </p:nvGraphicFramePr>
        <p:xfrm>
          <a:off x="6694805" y="544830"/>
          <a:ext cx="4275455" cy="2586355"/>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1255395" y="5641340"/>
            <a:ext cx="10408920" cy="922020"/>
          </a:xfrm>
          <a:prstGeom prst="rect">
            <a:avLst/>
          </a:prstGeom>
          <a:noFill/>
        </p:spPr>
        <p:txBody>
          <a:bodyPr wrap="square" rtlCol="0">
            <a:spAutoFit/>
          </a:bodyPr>
          <a:p>
            <a:r>
              <a:rPr lang="zh-CN" altLang="en-US"/>
              <a:t>通过对两个指标进行单因素方差分析得出，从数量为</a:t>
            </a:r>
            <a:r>
              <a:rPr lang="en-US" altLang="zh-CN"/>
              <a:t>24</a:t>
            </a:r>
            <a:r>
              <a:rPr lang="zh-CN" altLang="en-US"/>
              <a:t>个开始，时间的变化波动都处于随机误差范围内即可以接受的范围。最合适的数量都是处于</a:t>
            </a:r>
            <a:r>
              <a:rPr lang="en-US" altLang="zh-CN"/>
              <a:t>24</a:t>
            </a:r>
            <a:r>
              <a:rPr lang="zh-CN" altLang="en-US"/>
              <a:t>这个位置处，即</a:t>
            </a:r>
            <a:r>
              <a:rPr lang="zh-CN" altLang="en-US">
                <a:sym typeface="+mn-ea"/>
              </a:rPr>
              <a:t>床位，</a:t>
            </a:r>
            <a:r>
              <a:rPr lang="en-US" altLang="zh-CN">
                <a:sym typeface="+mn-ea"/>
              </a:rPr>
              <a:t>RN</a:t>
            </a:r>
            <a:r>
              <a:rPr lang="zh-CN" altLang="en-US">
                <a:sym typeface="+mn-ea"/>
              </a:rPr>
              <a:t>，</a:t>
            </a:r>
            <a:r>
              <a:rPr lang="en-US" altLang="zh-CN">
                <a:sym typeface="+mn-ea"/>
              </a:rPr>
              <a:t>MD</a:t>
            </a:r>
            <a:r>
              <a:rPr lang="zh-CN" altLang="en-US">
                <a:sym typeface="+mn-ea"/>
              </a:rPr>
              <a:t>，</a:t>
            </a:r>
            <a:r>
              <a:rPr lang="en-US" altLang="zh-CN">
                <a:sym typeface="+mn-ea"/>
              </a:rPr>
              <a:t>ST</a:t>
            </a:r>
            <a:r>
              <a:rPr lang="zh-CN" altLang="en-US">
                <a:sym typeface="+mn-ea"/>
              </a:rPr>
              <a:t>各自在原本数量上加</a:t>
            </a:r>
            <a:r>
              <a:rPr lang="en-US" altLang="zh-CN">
                <a:sym typeface="+mn-ea"/>
              </a:rPr>
              <a:t>24</a:t>
            </a:r>
            <a:r>
              <a:rPr lang="zh-CN" altLang="en-US">
                <a:sym typeface="+mn-ea"/>
              </a:rPr>
              <a:t>个即为最优数量</a:t>
            </a:r>
            <a:endParaRPr lang="zh-CN" altLang="en-US">
              <a:sym typeface="+mn-ea"/>
            </a:endParaRPr>
          </a:p>
        </p:txBody>
      </p:sp>
      <p:pic>
        <p:nvPicPr>
          <p:cNvPr id="6" name="图片 5"/>
          <p:cNvPicPr>
            <a:picLocks noChangeAspect="1"/>
          </p:cNvPicPr>
          <p:nvPr/>
        </p:nvPicPr>
        <p:blipFill>
          <a:blip r:embed="rId4"/>
          <a:stretch>
            <a:fillRect/>
          </a:stretch>
        </p:blipFill>
        <p:spPr>
          <a:xfrm>
            <a:off x="1131570" y="3946525"/>
            <a:ext cx="4200525" cy="1524000"/>
          </a:xfrm>
          <a:prstGeom prst="rect">
            <a:avLst/>
          </a:prstGeom>
        </p:spPr>
      </p:pic>
      <p:pic>
        <p:nvPicPr>
          <p:cNvPr id="9" name="图片 8"/>
          <p:cNvPicPr>
            <a:picLocks noChangeAspect="1"/>
          </p:cNvPicPr>
          <p:nvPr/>
        </p:nvPicPr>
        <p:blipFill>
          <a:blip r:embed="rId5"/>
          <a:stretch>
            <a:fillRect/>
          </a:stretch>
        </p:blipFill>
        <p:spPr>
          <a:xfrm>
            <a:off x="6794500" y="3946525"/>
            <a:ext cx="4076700" cy="1657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4215465" y="2980043"/>
            <a:ext cx="3760433" cy="183024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研究内容</a:t>
            </a:r>
            <a:endParaRPr lang="en-US" altLang="zh-CN" sz="4000" dirty="0">
              <a:solidFill>
                <a:schemeClr val="accent1"/>
              </a:solidFill>
              <a:cs typeface="+mn-ea"/>
              <a:sym typeface="+mn-lt"/>
            </a:endParaRPr>
          </a:p>
          <a:p>
            <a:pPr algn="dist">
              <a:lnSpc>
                <a:spcPct val="150000"/>
              </a:lnSpc>
            </a:pPr>
            <a:endParaRPr lang="zh-CN" altLang="en-US" sz="4000" dirty="0">
              <a:solidFill>
                <a:schemeClr val="accent1"/>
              </a:solidFill>
              <a:cs typeface="+mn-ea"/>
              <a:sym typeface="+mn-lt"/>
            </a:endParaRP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01</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10" grpId="0" bldLvl="0" animBg="1"/>
      <p:bldP spid="2" grpId="0" animBg="1"/>
      <p:bldP spid="56" grpId="0"/>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3"/>
            </p:custDataLst>
          </p:nvPr>
        </p:nvPicPr>
        <p:blipFill>
          <a:blip r:embed="rId4">
            <a:grayscl/>
            <a:extLst>
              <a:ext uri="{28A0092B-C50C-407E-A947-70E740481C1C}">
                <a14:useLocalDpi xmlns:a14="http://schemas.microsoft.com/office/drawing/2010/main" val="0"/>
              </a:ext>
            </a:extLst>
          </a:blip>
          <a:stretch>
            <a:fillRect/>
          </a:stretch>
        </p:blipFill>
        <p:spPr>
          <a:xfrm flipH="1">
            <a:off x="1880870" y="2113279"/>
            <a:ext cx="12192000" cy="2316481"/>
          </a:xfrm>
          <a:prstGeom prst="rect">
            <a:avLst/>
          </a:prstGeom>
        </p:spPr>
      </p:pic>
      <p:sp>
        <p:nvSpPr>
          <p:cNvPr id="40" name="文本框 39"/>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sp>
        <p:nvSpPr>
          <p:cNvPr id="12" name="文本框 11"/>
          <p:cNvSpPr txBox="1"/>
          <p:nvPr/>
        </p:nvSpPr>
        <p:spPr>
          <a:xfrm>
            <a:off x="868680" y="6203315"/>
            <a:ext cx="4561840" cy="368300"/>
          </a:xfrm>
          <a:prstGeom prst="rect">
            <a:avLst/>
          </a:prstGeom>
          <a:noFill/>
        </p:spPr>
        <p:txBody>
          <a:bodyPr wrap="square" rtlCol="0">
            <a:spAutoFit/>
          </a:bodyPr>
          <a:p>
            <a:pPr algn="ctr"/>
            <a:r>
              <a:rPr lang="en-US" altLang="zh-CN"/>
              <a:t>CCU</a:t>
            </a:r>
            <a:r>
              <a:rPr lang="zh-CN" altLang="en-US"/>
              <a:t>病房平均通过时间随</a:t>
            </a:r>
            <a:r>
              <a:rPr lang="en-US" altLang="zh-CN"/>
              <a:t>CCU</a:t>
            </a:r>
            <a:r>
              <a:rPr lang="zh-CN" altLang="en-US"/>
              <a:t>床位数量变化</a:t>
            </a:r>
            <a:endParaRPr lang="zh-CN" altLang="en-US"/>
          </a:p>
        </p:txBody>
      </p:sp>
      <p:sp>
        <p:nvSpPr>
          <p:cNvPr id="6" name="文本框 5"/>
          <p:cNvSpPr txBox="1"/>
          <p:nvPr/>
        </p:nvSpPr>
        <p:spPr>
          <a:xfrm>
            <a:off x="6264275" y="4359275"/>
            <a:ext cx="4667885" cy="1198880"/>
          </a:xfrm>
          <a:prstGeom prst="rect">
            <a:avLst/>
          </a:prstGeom>
          <a:noFill/>
        </p:spPr>
        <p:txBody>
          <a:bodyPr wrap="square" rtlCol="0">
            <a:spAutoFit/>
          </a:bodyPr>
          <a:p>
            <a:r>
              <a:rPr lang="zh-CN" altLang="en-US"/>
              <a:t>进行单因素方差分析得出，从</a:t>
            </a:r>
            <a:r>
              <a:rPr lang="en-US" altLang="zh-CN"/>
              <a:t>CCU</a:t>
            </a:r>
            <a:r>
              <a:rPr lang="zh-CN" altLang="en-US"/>
              <a:t>病床数量为</a:t>
            </a:r>
            <a:r>
              <a:rPr lang="en-US" altLang="zh-CN"/>
              <a:t>15</a:t>
            </a:r>
            <a:r>
              <a:rPr lang="zh-CN" altLang="en-US"/>
              <a:t>开始，病床数量增加对三个指标的变化不再有显著影响，最终得出</a:t>
            </a:r>
            <a:r>
              <a:rPr lang="en-US" altLang="zh-CN"/>
              <a:t>15</a:t>
            </a:r>
            <a:r>
              <a:rPr lang="zh-CN" altLang="en-US"/>
              <a:t>张床为最合适数量</a:t>
            </a:r>
            <a:endParaRPr lang="zh-CN" altLang="en-US"/>
          </a:p>
        </p:txBody>
      </p:sp>
      <p:graphicFrame>
        <p:nvGraphicFramePr>
          <p:cNvPr id="8" name="图表 7"/>
          <p:cNvGraphicFramePr/>
          <p:nvPr/>
        </p:nvGraphicFramePr>
        <p:xfrm>
          <a:off x="857885" y="533400"/>
          <a:ext cx="4572000" cy="27432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8"/>
          <p:cNvGraphicFramePr/>
          <p:nvPr/>
        </p:nvGraphicFramePr>
        <p:xfrm>
          <a:off x="6311900" y="5334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图片 9"/>
          <p:cNvPicPr>
            <a:picLocks noChangeAspect="1"/>
          </p:cNvPicPr>
          <p:nvPr/>
        </p:nvPicPr>
        <p:blipFill>
          <a:blip r:embed="rId5"/>
          <a:stretch>
            <a:fillRect/>
          </a:stretch>
        </p:blipFill>
        <p:spPr>
          <a:xfrm>
            <a:off x="857885" y="3437890"/>
            <a:ext cx="4572635" cy="27654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3"/>
            </p:custDataLst>
          </p:nvPr>
        </p:nvPicPr>
        <p:blipFill>
          <a:blip r:embed="rId4">
            <a:grayscl/>
            <a:extLst>
              <a:ext uri="{28A0092B-C50C-407E-A947-70E740481C1C}">
                <a14:useLocalDpi xmlns:a14="http://schemas.microsoft.com/office/drawing/2010/main" val="0"/>
              </a:ext>
            </a:extLst>
          </a:blip>
          <a:stretch>
            <a:fillRect/>
          </a:stretch>
        </p:blipFill>
        <p:spPr>
          <a:xfrm flipH="1">
            <a:off x="1880870" y="2113279"/>
            <a:ext cx="12192000" cy="2316481"/>
          </a:xfrm>
          <a:prstGeom prst="rect">
            <a:avLst/>
          </a:prstGeom>
        </p:spPr>
      </p:pic>
      <p:sp>
        <p:nvSpPr>
          <p:cNvPr id="40" name="文本框 39"/>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graphicFrame>
        <p:nvGraphicFramePr>
          <p:cNvPr id="2" name="图表 1"/>
          <p:cNvGraphicFramePr/>
          <p:nvPr/>
        </p:nvGraphicFramePr>
        <p:xfrm>
          <a:off x="857885" y="533400"/>
          <a:ext cx="4572000" cy="27432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 name="图表 3"/>
          <p:cNvGraphicFramePr/>
          <p:nvPr/>
        </p:nvGraphicFramePr>
        <p:xfrm>
          <a:off x="6263640" y="5334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3" name="图片 2"/>
          <p:cNvPicPr>
            <a:picLocks noChangeAspect="1"/>
          </p:cNvPicPr>
          <p:nvPr>
            <p:custDataLst>
              <p:tags r:id="rId5"/>
            </p:custDataLst>
          </p:nvPr>
        </p:nvPicPr>
        <p:blipFill>
          <a:blip r:embed="rId6"/>
          <a:stretch>
            <a:fillRect/>
          </a:stretch>
        </p:blipFill>
        <p:spPr>
          <a:xfrm>
            <a:off x="857885" y="3346450"/>
            <a:ext cx="4572635" cy="2642870"/>
          </a:xfrm>
          <a:prstGeom prst="rect">
            <a:avLst/>
          </a:prstGeom>
        </p:spPr>
      </p:pic>
      <p:sp>
        <p:nvSpPr>
          <p:cNvPr id="12" name="文本框 11"/>
          <p:cNvSpPr txBox="1"/>
          <p:nvPr/>
        </p:nvSpPr>
        <p:spPr>
          <a:xfrm>
            <a:off x="862965" y="5989320"/>
            <a:ext cx="4561840" cy="368300"/>
          </a:xfrm>
          <a:prstGeom prst="rect">
            <a:avLst/>
          </a:prstGeom>
          <a:noFill/>
        </p:spPr>
        <p:txBody>
          <a:bodyPr wrap="square" rtlCol="0">
            <a:spAutoFit/>
          </a:bodyPr>
          <a:p>
            <a:pPr algn="ctr"/>
            <a:r>
              <a:rPr lang="en-US" altLang="zh-CN"/>
              <a:t>ICU</a:t>
            </a:r>
            <a:r>
              <a:rPr lang="zh-CN" altLang="en-US"/>
              <a:t>病房平均通过时间随</a:t>
            </a:r>
            <a:r>
              <a:rPr lang="en-US" altLang="zh-CN"/>
              <a:t>ICU</a:t>
            </a:r>
            <a:r>
              <a:rPr lang="zh-CN" altLang="en-US"/>
              <a:t>床位数量变化</a:t>
            </a:r>
            <a:endParaRPr lang="zh-CN" altLang="en-US"/>
          </a:p>
        </p:txBody>
      </p:sp>
      <p:sp>
        <p:nvSpPr>
          <p:cNvPr id="6" name="文本框 5"/>
          <p:cNvSpPr txBox="1"/>
          <p:nvPr/>
        </p:nvSpPr>
        <p:spPr>
          <a:xfrm>
            <a:off x="6263640" y="5935980"/>
            <a:ext cx="4667885" cy="922020"/>
          </a:xfrm>
          <a:prstGeom prst="rect">
            <a:avLst/>
          </a:prstGeom>
          <a:noFill/>
        </p:spPr>
        <p:txBody>
          <a:bodyPr wrap="square" rtlCol="0">
            <a:spAutoFit/>
          </a:bodyPr>
          <a:p>
            <a:r>
              <a:rPr lang="zh-CN" altLang="en-US"/>
              <a:t>从</a:t>
            </a:r>
            <a:r>
              <a:rPr lang="en-US" altLang="zh-CN"/>
              <a:t>ICU</a:t>
            </a:r>
            <a:r>
              <a:rPr lang="zh-CN" altLang="en-US"/>
              <a:t>病床数量为</a:t>
            </a:r>
            <a:r>
              <a:rPr lang="en-US" altLang="zh-CN"/>
              <a:t>42</a:t>
            </a:r>
            <a:r>
              <a:rPr lang="zh-CN" altLang="en-US"/>
              <a:t>开始，病床数量增加对</a:t>
            </a:r>
            <a:r>
              <a:rPr lang="en-US" altLang="zh-CN"/>
              <a:t>L</a:t>
            </a:r>
            <a:r>
              <a:rPr lang="zh-CN" altLang="en-US"/>
              <a:t>两个指标的变化不再有显著影响，最终得出</a:t>
            </a:r>
            <a:r>
              <a:rPr lang="en-US" altLang="zh-CN"/>
              <a:t>42</a:t>
            </a:r>
            <a:r>
              <a:rPr lang="zh-CN" altLang="en-US"/>
              <a:t>张床为最合适数量</a:t>
            </a:r>
            <a:endParaRPr lang="zh-CN" altLang="en-US"/>
          </a:p>
        </p:txBody>
      </p:sp>
      <p:pic>
        <p:nvPicPr>
          <p:cNvPr id="7" name="图片 6"/>
          <p:cNvPicPr>
            <a:picLocks noChangeAspect="1"/>
          </p:cNvPicPr>
          <p:nvPr>
            <p:custDataLst>
              <p:tags r:id="rId7"/>
            </p:custDataLst>
          </p:nvPr>
        </p:nvPicPr>
        <p:blipFill>
          <a:blip r:embed="rId8"/>
          <a:stretch>
            <a:fillRect/>
          </a:stretch>
        </p:blipFill>
        <p:spPr>
          <a:xfrm>
            <a:off x="6263640" y="3437890"/>
            <a:ext cx="4571365" cy="24599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2005330" y="2045969"/>
            <a:ext cx="12192000" cy="2316481"/>
          </a:xfrm>
          <a:prstGeom prst="rect">
            <a:avLst/>
          </a:prstGeom>
        </p:spPr>
      </p:pic>
      <p:sp>
        <p:nvSpPr>
          <p:cNvPr id="40" name="文本框 39"/>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sp>
        <p:nvSpPr>
          <p:cNvPr id="12" name="文本框 11"/>
          <p:cNvSpPr txBox="1"/>
          <p:nvPr/>
        </p:nvSpPr>
        <p:spPr>
          <a:xfrm>
            <a:off x="1021080" y="4855845"/>
            <a:ext cx="3987165" cy="368300"/>
          </a:xfrm>
          <a:prstGeom prst="rect">
            <a:avLst/>
          </a:prstGeom>
          <a:noFill/>
        </p:spPr>
        <p:txBody>
          <a:bodyPr wrap="square" rtlCol="0">
            <a:spAutoFit/>
          </a:bodyPr>
          <a:p>
            <a:pPr algn="ctr"/>
            <a:r>
              <a:rPr lang="zh-CN" altLang="en-US"/>
              <a:t>分流帐篷平均通过时间随</a:t>
            </a:r>
            <a:r>
              <a:rPr lang="en-US" altLang="zh-CN"/>
              <a:t>PA</a:t>
            </a:r>
            <a:r>
              <a:rPr lang="zh-CN" altLang="en-US"/>
              <a:t>数量变化</a:t>
            </a:r>
            <a:endParaRPr lang="zh-CN" altLang="en-US"/>
          </a:p>
        </p:txBody>
      </p:sp>
      <p:sp>
        <p:nvSpPr>
          <p:cNvPr id="2" name="文本框 1"/>
          <p:cNvSpPr txBox="1"/>
          <p:nvPr/>
        </p:nvSpPr>
        <p:spPr>
          <a:xfrm>
            <a:off x="900430" y="5488940"/>
            <a:ext cx="10390505" cy="645160"/>
          </a:xfrm>
          <a:prstGeom prst="rect">
            <a:avLst/>
          </a:prstGeom>
          <a:noFill/>
        </p:spPr>
        <p:txBody>
          <a:bodyPr wrap="square" rtlCol="0">
            <a:spAutoFit/>
          </a:bodyPr>
          <a:p>
            <a:r>
              <a:rPr lang="zh-CN" altLang="en-US"/>
              <a:t>根据图表得出，当</a:t>
            </a:r>
            <a:r>
              <a:rPr lang="en-US" altLang="zh-CN"/>
              <a:t>PA</a:t>
            </a:r>
            <a:r>
              <a:rPr lang="zh-CN" altLang="en-US"/>
              <a:t>资源数量为</a:t>
            </a:r>
            <a:r>
              <a:rPr lang="en-US" altLang="zh-CN"/>
              <a:t>8</a:t>
            </a:r>
            <a:r>
              <a:rPr lang="zh-CN" altLang="en-US"/>
              <a:t>以上时，将不再产生任何等待，但应选择</a:t>
            </a:r>
            <a:r>
              <a:rPr lang="en-US" altLang="zh-CN"/>
              <a:t>3</a:t>
            </a:r>
            <a:r>
              <a:rPr lang="zh-CN" altLang="en-US"/>
              <a:t>个为最佳数量时候，数量变化对指标已经无法再产生显著影响，所以三个为最优</a:t>
            </a:r>
            <a:endParaRPr lang="zh-CN" altLang="en-US"/>
          </a:p>
        </p:txBody>
      </p:sp>
      <p:pic>
        <p:nvPicPr>
          <p:cNvPr id="3" name="图片 2"/>
          <p:cNvPicPr>
            <a:picLocks noChangeAspect="1"/>
          </p:cNvPicPr>
          <p:nvPr/>
        </p:nvPicPr>
        <p:blipFill>
          <a:blip r:embed="rId4"/>
          <a:stretch>
            <a:fillRect/>
          </a:stretch>
        </p:blipFill>
        <p:spPr>
          <a:xfrm>
            <a:off x="1123950" y="2599055"/>
            <a:ext cx="3884295" cy="2256790"/>
          </a:xfrm>
          <a:prstGeom prst="rect">
            <a:avLst/>
          </a:prstGeom>
        </p:spPr>
      </p:pic>
      <p:graphicFrame>
        <p:nvGraphicFramePr>
          <p:cNvPr id="4" name="图表 3"/>
          <p:cNvGraphicFramePr/>
          <p:nvPr/>
        </p:nvGraphicFramePr>
        <p:xfrm>
          <a:off x="1123315" y="542290"/>
          <a:ext cx="3884930" cy="19894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5838825" y="542290"/>
          <a:ext cx="4359910" cy="1988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表格 12"/>
          <p:cNvGraphicFramePr/>
          <p:nvPr>
            <p:custDataLst>
              <p:tags r:id="rId5"/>
            </p:custDataLst>
          </p:nvPr>
        </p:nvGraphicFramePr>
        <p:xfrm>
          <a:off x="5831840" y="2665095"/>
          <a:ext cx="4286250" cy="2486660"/>
        </p:xfrm>
        <a:graphic>
          <a:graphicData uri="http://schemas.openxmlformats.org/drawingml/2006/table">
            <a:tbl>
              <a:tblPr firstRow="1" bandRow="1">
                <a:tableStyleId>{5C22544A-7EE6-4342-B048-85BDC9FD1C3A}</a:tableStyleId>
              </a:tblPr>
              <a:tblGrid>
                <a:gridCol w="962025"/>
                <a:gridCol w="685800"/>
                <a:gridCol w="981075"/>
                <a:gridCol w="981075"/>
                <a:gridCol w="676275"/>
              </a:tblGrid>
              <a:tr h="165100">
                <a:tc>
                  <a:txBody>
                    <a:bodyPr/>
                    <a:p>
                      <a:pPr indent="0" algn="ctr">
                        <a:buNone/>
                      </a:pPr>
                      <a:r>
                        <a:rPr lang="zh-CN" sz="1100" b="0">
                          <a:solidFill>
                            <a:srgbClr val="000000"/>
                          </a:solidFill>
                          <a:latin typeface="Arial" panose="020B0604020202020204" pitchFamily="34" charset="0"/>
                          <a:ea typeface="宋体" panose="02010600030101010101" pitchFamily="2" charset="-122"/>
                        </a:rPr>
                        <a:t>资源名称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资源数量</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平均等待时间</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平均等待人数</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模拟时长</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3274.6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101.22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667.71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20.929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1.5852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0.049225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0.55605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0.019439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0.30324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0.0093034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0.05688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0.0017623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0.0183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0.00057281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3.19E-05</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9.72E-07</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Triage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0</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720</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1466850" y="2642147"/>
            <a:ext cx="12192000" cy="2316481"/>
          </a:xfrm>
          <a:prstGeom prst="rect">
            <a:avLst/>
          </a:prstGeom>
        </p:spPr>
      </p:pic>
      <p:sp>
        <p:nvSpPr>
          <p:cNvPr id="6" name="文本框 5"/>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graphicFrame>
        <p:nvGraphicFramePr>
          <p:cNvPr id="3" name="表格 2"/>
          <p:cNvGraphicFramePr/>
          <p:nvPr>
            <p:custDataLst>
              <p:tags r:id="rId2"/>
            </p:custDataLst>
          </p:nvPr>
        </p:nvGraphicFramePr>
        <p:xfrm>
          <a:off x="5918835" y="563118"/>
          <a:ext cx="5402580" cy="6072505"/>
        </p:xfrm>
        <a:graphic>
          <a:graphicData uri="http://schemas.openxmlformats.org/drawingml/2006/table">
            <a:tbl>
              <a:tblPr firstRow="1" bandRow="1">
                <a:tableStyleId>{5940675A-B579-460E-94D1-54222C63F5DA}</a:tableStyleId>
              </a:tblPr>
              <a:tblGrid>
                <a:gridCol w="1800860"/>
                <a:gridCol w="1800860"/>
                <a:gridCol w="1800860"/>
              </a:tblGrid>
              <a:tr h="30480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作业</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得分</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排序</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分流帐篷</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r>
                        <a:rPr lang="en-US" sz="2000" b="0">
                          <a:latin typeface="等线" charset="0"/>
                          <a:cs typeface="等线" charset="0"/>
                        </a:rPr>
                        <a:t>2</a:t>
                      </a:r>
                      <a:endParaRPr lang="en-US" altLang="en-US" sz="2000" b="0">
                        <a:latin typeface="等线" charset="0"/>
                        <a:ea typeface="宋体" panose="02010600030101010101" pitchFamily="2" charset="-122"/>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7215">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麻醉室</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r>
                        <a:rPr lang="en-US" sz="2000" b="0">
                          <a:latin typeface="等线" charset="0"/>
                          <a:cs typeface="等线" charset="0"/>
                        </a:rPr>
                        <a:t>2</a:t>
                      </a:r>
                      <a:endParaRPr lang="en-US" altLang="en-US" sz="2000" b="0">
                        <a:latin typeface="等线" charset="0"/>
                        <a:ea typeface="宋体" panose="02010600030101010101" pitchFamily="2" charset="-122"/>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急诊室</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轻伤病房</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7215">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手术室</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化验室</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7215">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分娩区</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重伤病房</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7215">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心脏病房</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6580">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中伤病房</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r>
                        <a:rPr lang="en-US" sz="2000" b="0">
                          <a:latin typeface="等线" charset="0"/>
                          <a:cs typeface="等线" charset="0"/>
                        </a:rPr>
                        <a:t>0</a:t>
                      </a:r>
                      <a:endParaRPr lang="en-US" altLang="en-US" sz="2000" b="0">
                        <a:latin typeface="等线" charset="0"/>
                        <a:ea typeface="宋体" panose="02010600030101010101" pitchFamily="2" charset="-122"/>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71" name="图片 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70585" y="563245"/>
            <a:ext cx="4458335" cy="606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flipH="1">
            <a:off x="1476375" y="2623097"/>
            <a:ext cx="12192000" cy="2316481"/>
          </a:xfrm>
          <a:prstGeom prst="rect">
            <a:avLst/>
          </a:prstGeom>
        </p:spPr>
      </p:pic>
      <p:pic>
        <p:nvPicPr>
          <p:cNvPr id="8" name="图片 7" descr="日程表&#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520" y="655320"/>
            <a:ext cx="3713480" cy="4625531"/>
          </a:xfrm>
          <a:prstGeom prst="rect">
            <a:avLst/>
          </a:prstGeom>
        </p:spPr>
      </p:pic>
      <p:sp>
        <p:nvSpPr>
          <p:cNvPr id="2" name="文本框 1"/>
          <p:cNvSpPr txBox="1"/>
          <p:nvPr/>
        </p:nvSpPr>
        <p:spPr>
          <a:xfrm>
            <a:off x="1623695" y="5520055"/>
            <a:ext cx="8943975" cy="460375"/>
          </a:xfrm>
          <a:prstGeom prst="rect">
            <a:avLst/>
          </a:prstGeom>
          <a:noFill/>
        </p:spPr>
        <p:txBody>
          <a:bodyPr wrap="square" rtlCol="0">
            <a:spAutoFit/>
          </a:bodyPr>
          <a:lstStyle/>
          <a:p>
            <a:pPr indent="304800" algn="just">
              <a:lnSpc>
                <a:spcPct val="150000"/>
              </a:lnSpc>
            </a:pPr>
            <a:r>
              <a:rPr lang="zh-CN" altLang="zh-CN" sz="1600" dirty="0"/>
              <a:t>由作业排序表最终可以得到布局改良图，其中化验区，麻醉室和急诊室的位置有所调整</a:t>
            </a:r>
            <a:endParaRPr lang="zh-CN" altLang="zh-CN" sz="1600" dirty="0"/>
          </a:p>
        </p:txBody>
      </p:sp>
      <p:sp>
        <p:nvSpPr>
          <p:cNvPr id="6" name="文本框 5"/>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pic>
        <p:nvPicPr>
          <p:cNvPr id="167" name="图片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76058" y="1265873"/>
            <a:ext cx="5005705" cy="34029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5337" y="697913"/>
            <a:ext cx="10299940" cy="115685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4</a:t>
            </a:r>
            <a:r>
              <a:rPr lang="zh-CN" altLang="en-US" dirty="0"/>
              <a:t>）结论</a:t>
            </a:r>
            <a:endParaRPr lang="en-US" altLang="zh-CN" dirty="0"/>
          </a:p>
          <a:p>
            <a:r>
              <a:rPr lang="zh-CN" altLang="en-US" dirty="0"/>
              <a:t>最终优化结果和资源配置如下图</a:t>
            </a:r>
            <a:endParaRPr lang="zh-CN" altLang="en-US" dirty="0"/>
          </a:p>
          <a:p>
            <a:endParaRPr lang="zh-CN" altLang="en-US" dirty="0"/>
          </a:p>
        </p:txBody>
      </p:sp>
      <p:sp>
        <p:nvSpPr>
          <p:cNvPr id="8" name="文本框 7"/>
          <p:cNvSpPr txBox="1"/>
          <p:nvPr/>
        </p:nvSpPr>
        <p:spPr>
          <a:xfrm>
            <a:off x="260725" y="-1413"/>
            <a:ext cx="1239799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3. </a:t>
            </a:r>
            <a:r>
              <a:rPr lang="zh-CN" altLang="en-US" dirty="0"/>
              <a:t>你会如何改进瓶颈从而改善野战医院的运营？（可以考虑改变人员配置、布局、设备，以及其他任何你认为的瓶颈因素等）</a:t>
            </a:r>
            <a:endParaRPr lang="zh-CN" altLang="en-US" dirty="0"/>
          </a:p>
        </p:txBody>
      </p:sp>
      <p:graphicFrame>
        <p:nvGraphicFramePr>
          <p:cNvPr id="2" name="表格 1"/>
          <p:cNvGraphicFramePr/>
          <p:nvPr>
            <p:custDataLst>
              <p:tags r:id="rId1"/>
            </p:custDataLst>
          </p:nvPr>
        </p:nvGraphicFramePr>
        <p:xfrm>
          <a:off x="841375" y="2312035"/>
          <a:ext cx="4835525" cy="2689225"/>
        </p:xfrm>
        <a:graphic>
          <a:graphicData uri="http://schemas.openxmlformats.org/drawingml/2006/table">
            <a:tbl>
              <a:tblPr firstRow="1" bandRow="1">
                <a:tableStyleId>{5C22544A-7EE6-4342-B048-85BDC9FD1C3A}</a:tableStyleId>
              </a:tblPr>
              <a:tblGrid>
                <a:gridCol w="1885315"/>
                <a:gridCol w="1475105"/>
                <a:gridCol w="1475105"/>
              </a:tblGrid>
              <a:tr h="384175">
                <a:tc>
                  <a:txBody>
                    <a:bodyPr/>
                    <a:p>
                      <a:pPr indent="0" algn="ctr">
                        <a:buNone/>
                      </a:pP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1">
                          <a:solidFill>
                            <a:srgbClr val="000000"/>
                          </a:solidFill>
                          <a:latin typeface="Arial" panose="020B0604020202020204" pitchFamily="34" charset="0"/>
                          <a:ea typeface="宋体" panose="02010600030101010101" pitchFamily="2" charset="-122"/>
                        </a:rPr>
                        <a:t>改进前</a:t>
                      </a:r>
                      <a:endParaRPr lang="zh-CN" altLang="en-US" sz="11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1">
                          <a:solidFill>
                            <a:srgbClr val="000000"/>
                          </a:solidFill>
                          <a:latin typeface="Arial" panose="020B0604020202020204" pitchFamily="34" charset="0"/>
                          <a:ea typeface="宋体" panose="02010600030101010101" pitchFamily="2" charset="-122"/>
                        </a:rPr>
                        <a:t>改进后</a:t>
                      </a:r>
                      <a:endParaRPr lang="zh-CN" altLang="en-US" sz="11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CCU BEDS</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3</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15</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ICU BEDS</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4</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42</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PREOP BEDS</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8</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23</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OR RN</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2</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17</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OR MD</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1</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16</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384175">
                <a:tc>
                  <a:txBody>
                    <a:bodyPr/>
                    <a:p>
                      <a:pPr indent="0" algn="ctr">
                        <a:buNone/>
                      </a:pPr>
                      <a:r>
                        <a:rPr lang="en-US" sz="1100" b="1">
                          <a:solidFill>
                            <a:srgbClr val="000000"/>
                          </a:solidFill>
                          <a:latin typeface="宋体" panose="02010600030101010101" pitchFamily="2" charset="-122"/>
                        </a:rPr>
                        <a:t>TIRAGE PA</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2</a:t>
                      </a:r>
                      <a:endParaRPr lang="en-US" altLang="en-US" sz="1100" b="1">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1">
                          <a:solidFill>
                            <a:srgbClr val="000000"/>
                          </a:solidFill>
                          <a:latin typeface="宋体" panose="02010600030101010101" pitchFamily="2" charset="-122"/>
                        </a:rPr>
                        <a:t>3</a:t>
                      </a:r>
                      <a:endParaRPr lang="en-US" altLang="en-US" sz="1100" b="1">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3" name="图片 2"/>
          <p:cNvPicPr>
            <a:picLocks noChangeAspect="1"/>
          </p:cNvPicPr>
          <p:nvPr/>
        </p:nvPicPr>
        <p:blipFill>
          <a:blip r:embed="rId2"/>
          <a:stretch>
            <a:fillRect/>
          </a:stretch>
        </p:blipFill>
        <p:spPr>
          <a:xfrm>
            <a:off x="6334760" y="2252980"/>
            <a:ext cx="5506720" cy="2807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4</a:t>
            </a:r>
            <a:r>
              <a:rPr lang="zh-CN" altLang="en-US" dirty="0"/>
              <a:t>：如果医院服务能力过剩，你将如何改变医院配置并减少相应的资源数量？</a:t>
            </a:r>
            <a:endParaRPr lang="zh-CN" altLang="en-US" dirty="0"/>
          </a:p>
        </p:txBody>
      </p:sp>
      <p:sp>
        <p:nvSpPr>
          <p:cNvPr id="21" name="文本框 20"/>
          <p:cNvSpPr txBox="1"/>
          <p:nvPr/>
        </p:nvSpPr>
        <p:spPr>
          <a:xfrm>
            <a:off x="836762" y="1259888"/>
            <a:ext cx="10299940" cy="226485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服务能力过剩即体现为存在利用率过低的人员和设备，针对这一现象进行改进优化即可。</a:t>
            </a:r>
            <a:endParaRPr lang="en-US" altLang="zh-CN" dirty="0"/>
          </a:p>
          <a:p>
            <a:r>
              <a:rPr lang="zh-CN" altLang="en-US" dirty="0"/>
              <a:t>（</a:t>
            </a:r>
            <a:r>
              <a:rPr lang="en-US" altLang="zh-CN" dirty="0"/>
              <a:t>2</a:t>
            </a:r>
            <a:r>
              <a:rPr lang="zh-CN" altLang="en-US" dirty="0"/>
              <a:t>）实验设计</a:t>
            </a:r>
            <a:endParaRPr lang="en-US" altLang="zh-CN" dirty="0"/>
          </a:p>
          <a:p>
            <a:r>
              <a:rPr lang="zh-CN" altLang="en-US" dirty="0"/>
              <a:t>通过观察统计数据当中利用率低于</a:t>
            </a:r>
            <a:r>
              <a:rPr lang="en-US" altLang="zh-CN" dirty="0"/>
              <a:t>0.05</a:t>
            </a:r>
            <a:r>
              <a:rPr lang="zh-CN" altLang="en-US" dirty="0"/>
              <a:t>并且数量大于</a:t>
            </a:r>
            <a:r>
              <a:rPr lang="en-US" altLang="zh-CN" dirty="0"/>
              <a:t>1</a:t>
            </a:r>
            <a:r>
              <a:rPr lang="zh-CN" altLang="en-US" dirty="0"/>
              <a:t>的资源，将其定义为冗余资源池。针对冗余资源池进行人员调整变更，进一步观察优化后的资源等待时间和利用率变化来评估调整结果。</a:t>
            </a:r>
            <a:endParaRPr lang="en-US" altLang="zh-CN" dirty="0"/>
          </a:p>
          <a:p>
            <a:endParaRPr lang="zh-CN" altLang="en-US" dirty="0"/>
          </a:p>
        </p:txBody>
      </p:sp>
      <p:pic>
        <p:nvPicPr>
          <p:cNvPr id="8" name="图片 7"/>
          <p:cNvPicPr>
            <a:picLocks noChangeAspect="1"/>
          </p:cNvPicPr>
          <p:nvPr/>
        </p:nvPicPr>
        <p:blipFill>
          <a:blip r:embed="rId4"/>
          <a:stretch>
            <a:fillRect/>
          </a:stretch>
        </p:blipFill>
        <p:spPr>
          <a:xfrm>
            <a:off x="4135718" y="3181349"/>
            <a:ext cx="3702028" cy="3343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4</a:t>
            </a:r>
            <a:r>
              <a:rPr lang="zh-CN" altLang="en-US" dirty="0"/>
              <a:t>：如果医院服务能力过剩，你将如何改变医院配置并减少相应的资源数量？</a:t>
            </a:r>
            <a:endParaRPr lang="zh-CN" altLang="en-US" dirty="0"/>
          </a:p>
        </p:txBody>
      </p:sp>
      <p:sp>
        <p:nvSpPr>
          <p:cNvPr id="21" name="文本框 20"/>
          <p:cNvSpPr txBox="1"/>
          <p:nvPr/>
        </p:nvSpPr>
        <p:spPr>
          <a:xfrm>
            <a:off x="836762" y="1259888"/>
            <a:ext cx="10299940" cy="787523"/>
          </a:xfrm>
          <a:prstGeom prst="rect">
            <a:avLst/>
          </a:prstGeom>
          <a:noFill/>
        </p:spPr>
        <p:txBody>
          <a:bodyPr wrap="square" rtlCol="0">
            <a:spAutoFit/>
          </a:bodyPr>
          <a:lstStyle>
            <a:defPPr>
              <a:defRPr lang="zh-CN"/>
            </a:defPPr>
            <a:lvl1pPr algn="just">
              <a:lnSpc>
                <a:spcPct val="150000"/>
              </a:lnSpc>
              <a:defRPr sz="1600"/>
            </a:lvl1pPr>
          </a:lstStyle>
          <a:p>
            <a:r>
              <a:rPr lang="zh-CN" altLang="en-US" dirty="0"/>
              <a:t>以资源数量作为</a:t>
            </a:r>
            <a:r>
              <a:rPr lang="en-US" altLang="zh-CN" dirty="0"/>
              <a:t>X</a:t>
            </a:r>
            <a:r>
              <a:rPr lang="zh-CN" altLang="en-US" dirty="0"/>
              <a:t>轴，等待资源总人数作为</a:t>
            </a:r>
            <a:r>
              <a:rPr lang="en-US" altLang="zh-CN" dirty="0"/>
              <a:t>Y</a:t>
            </a:r>
            <a:r>
              <a:rPr lang="zh-CN" altLang="en-US" dirty="0"/>
              <a:t>轴。通过</a:t>
            </a:r>
            <a:r>
              <a:rPr lang="en-US" altLang="zh-CN" dirty="0"/>
              <a:t>plotter</a:t>
            </a:r>
            <a:r>
              <a:rPr lang="zh-CN" altLang="en-US" dirty="0"/>
              <a:t>绘制资源数量与等待资源患者人数的关系图表来判断减少资源后是否会影响总体效率。</a:t>
            </a:r>
            <a:endParaRPr lang="zh-CN" altLang="en-US" dirty="0"/>
          </a:p>
        </p:txBody>
      </p:sp>
      <p:pic>
        <p:nvPicPr>
          <p:cNvPr id="12" name="图片 11"/>
          <p:cNvPicPr>
            <a:picLocks noChangeAspect="1"/>
          </p:cNvPicPr>
          <p:nvPr/>
        </p:nvPicPr>
        <p:blipFill>
          <a:blip r:embed="rId4"/>
          <a:stretch>
            <a:fillRect/>
          </a:stretch>
        </p:blipFill>
        <p:spPr>
          <a:xfrm>
            <a:off x="5076022" y="2186116"/>
            <a:ext cx="1821180" cy="1381125"/>
          </a:xfrm>
          <a:prstGeom prst="rect">
            <a:avLst/>
          </a:prstGeom>
        </p:spPr>
      </p:pic>
      <p:pic>
        <p:nvPicPr>
          <p:cNvPr id="13" name="图片 12"/>
          <p:cNvPicPr>
            <a:picLocks noChangeAspect="1"/>
          </p:cNvPicPr>
          <p:nvPr/>
        </p:nvPicPr>
        <p:blipFill>
          <a:blip r:embed="rId5"/>
          <a:stretch>
            <a:fillRect/>
          </a:stretch>
        </p:blipFill>
        <p:spPr>
          <a:xfrm>
            <a:off x="4482290" y="4266221"/>
            <a:ext cx="2663481" cy="2501853"/>
          </a:xfrm>
          <a:prstGeom prst="rect">
            <a:avLst/>
          </a:prstGeom>
        </p:spPr>
      </p:pic>
      <p:sp>
        <p:nvSpPr>
          <p:cNvPr id="3" name="文本框 2"/>
          <p:cNvSpPr txBox="1"/>
          <p:nvPr/>
        </p:nvSpPr>
        <p:spPr>
          <a:xfrm>
            <a:off x="498738" y="3388518"/>
            <a:ext cx="10404583" cy="787523"/>
          </a:xfrm>
          <a:prstGeom prst="rect">
            <a:avLst/>
          </a:prstGeom>
          <a:noFill/>
        </p:spPr>
        <p:txBody>
          <a:bodyPr wrap="square" rtlCol="0">
            <a:spAutoFit/>
          </a:bodyPr>
          <a:lstStyle/>
          <a:p>
            <a:pPr indent="304800" algn="just">
              <a:lnSpc>
                <a:spcPct val="150000"/>
              </a:lnSpc>
            </a:pPr>
            <a:r>
              <a:rPr lang="zh-CN" altLang="en-US" sz="1600" dirty="0"/>
              <a:t>（</a:t>
            </a:r>
            <a:r>
              <a:rPr lang="en-US" altLang="zh-CN" sz="1600" dirty="0"/>
              <a:t>3</a:t>
            </a:r>
            <a:r>
              <a:rPr lang="zh-CN" altLang="en-US" sz="1600" dirty="0"/>
              <a:t>）实验执行</a:t>
            </a:r>
            <a:endParaRPr lang="en-US" altLang="zh-CN" sz="1600" dirty="0"/>
          </a:p>
          <a:p>
            <a:pPr indent="304800" algn="just">
              <a:lnSpc>
                <a:spcPct val="150000"/>
              </a:lnSpc>
            </a:pPr>
            <a:r>
              <a:rPr lang="zh-CN" altLang="zh-CN" sz="1600" dirty="0"/>
              <a:t>首先观察统计数据得出</a:t>
            </a:r>
            <a:r>
              <a:rPr lang="en-US" altLang="zh-CN" sz="1600" dirty="0"/>
              <a:t>MCW</a:t>
            </a:r>
            <a:r>
              <a:rPr lang="zh-CN" altLang="zh-CN" sz="1600" dirty="0"/>
              <a:t>和</a:t>
            </a:r>
            <a:r>
              <a:rPr lang="en-US" altLang="zh-CN" sz="1600" dirty="0"/>
              <a:t>ICW</a:t>
            </a:r>
            <a:r>
              <a:rPr lang="zh-CN" altLang="zh-CN" sz="1600" dirty="0"/>
              <a:t>的</a:t>
            </a:r>
            <a:r>
              <a:rPr lang="en-US" altLang="zh-CN" sz="1600" dirty="0"/>
              <a:t>LPN</a:t>
            </a:r>
            <a:r>
              <a:rPr lang="zh-CN" altLang="zh-CN" sz="1600" dirty="0"/>
              <a:t>、</a:t>
            </a:r>
            <a:r>
              <a:rPr lang="en-US" altLang="zh-CN" sz="1600" dirty="0"/>
              <a:t>L&amp;D</a:t>
            </a:r>
            <a:r>
              <a:rPr lang="zh-CN" altLang="zh-CN" sz="1600" dirty="0"/>
              <a:t>的</a:t>
            </a:r>
            <a:r>
              <a:rPr lang="en-US" altLang="zh-CN" sz="1600" dirty="0"/>
              <a:t>RN</a:t>
            </a:r>
            <a:r>
              <a:rPr lang="zh-CN" altLang="zh-CN" sz="1600" dirty="0"/>
              <a:t>、</a:t>
            </a:r>
            <a:r>
              <a:rPr lang="en-US" altLang="zh-CN" sz="1600" dirty="0"/>
              <a:t>LAB</a:t>
            </a:r>
            <a:r>
              <a:rPr lang="zh-CN" altLang="zh-CN" sz="1600" dirty="0"/>
              <a:t>的</a:t>
            </a:r>
            <a:r>
              <a:rPr lang="en-US" altLang="zh-CN" sz="1600" dirty="0"/>
              <a:t>SP</a:t>
            </a:r>
            <a:r>
              <a:rPr lang="zh-CN" altLang="zh-CN" sz="1600" dirty="0"/>
              <a:t>、以及</a:t>
            </a:r>
            <a:r>
              <a:rPr lang="en-US" altLang="zh-CN" sz="1600" dirty="0"/>
              <a:t>X</a:t>
            </a:r>
            <a:r>
              <a:rPr lang="zh-CN" altLang="zh-CN" sz="1600" dirty="0"/>
              <a:t>光医师和化验医师都存在冗余资源</a:t>
            </a:r>
            <a:endParaRPr lang="zh-CN" altLang="zh-CN"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4</a:t>
            </a:r>
            <a:r>
              <a:rPr lang="zh-CN" altLang="en-US" dirty="0"/>
              <a:t>：如果医院服务能力过剩，你将如何改变医院配置并减少相应的资源数量？</a:t>
            </a:r>
            <a:endParaRPr lang="zh-CN" altLang="en-US" dirty="0"/>
          </a:p>
        </p:txBody>
      </p:sp>
      <p:sp>
        <p:nvSpPr>
          <p:cNvPr id="21" name="文本框 20"/>
          <p:cNvSpPr txBox="1"/>
          <p:nvPr/>
        </p:nvSpPr>
        <p:spPr>
          <a:xfrm>
            <a:off x="836762" y="1259888"/>
            <a:ext cx="10299940" cy="82994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对这些资源的资源数量进行优化，从原定数量逐渐减少到</a:t>
            </a:r>
            <a:r>
              <a:rPr lang="en-US" altLang="zh-CN" dirty="0"/>
              <a:t>1</a:t>
            </a:r>
            <a:r>
              <a:rPr lang="zh-CN" altLang="en-US" dirty="0"/>
              <a:t>，并绘制出与其对应资源等待人数的关系图得出，将上述冗余资源数量降至</a:t>
            </a:r>
            <a:r>
              <a:rPr lang="en-US" altLang="zh-CN" dirty="0"/>
              <a:t>1</a:t>
            </a:r>
            <a:r>
              <a:rPr lang="zh-CN" altLang="en-US" dirty="0"/>
              <a:t>时也不会对整体效率造成任何影响，因为并不存在患者会因此而进行任何等待。</a:t>
            </a:r>
            <a:endParaRPr lang="zh-CN" altLang="en-US" dirty="0"/>
          </a:p>
        </p:txBody>
      </p:sp>
      <p:pic>
        <p:nvPicPr>
          <p:cNvPr id="11" name="图片 10"/>
          <p:cNvPicPr>
            <a:picLocks noChangeAspect="1"/>
          </p:cNvPicPr>
          <p:nvPr/>
        </p:nvPicPr>
        <p:blipFill>
          <a:blip r:embed="rId4"/>
          <a:stretch>
            <a:fillRect/>
          </a:stretch>
        </p:blipFill>
        <p:spPr>
          <a:xfrm>
            <a:off x="3349577" y="2500314"/>
            <a:ext cx="5274310" cy="3171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4</a:t>
            </a:r>
            <a:r>
              <a:rPr lang="zh-CN" altLang="en-US" dirty="0"/>
              <a:t>：如果医院服务能力过剩，你将如何改变医院配置并减少相应的资源数量？</a:t>
            </a:r>
            <a:endParaRPr lang="zh-CN" altLang="en-US" dirty="0"/>
          </a:p>
        </p:txBody>
      </p:sp>
      <p:sp>
        <p:nvSpPr>
          <p:cNvPr id="21" name="文本框 20"/>
          <p:cNvSpPr txBox="1"/>
          <p:nvPr/>
        </p:nvSpPr>
        <p:spPr>
          <a:xfrm>
            <a:off x="836762" y="1259888"/>
            <a:ext cx="10299940" cy="1526187"/>
          </a:xfrm>
          <a:prstGeom prst="rect">
            <a:avLst/>
          </a:prstGeom>
          <a:noFill/>
        </p:spPr>
        <p:txBody>
          <a:bodyPr wrap="square" rtlCol="0">
            <a:spAutoFit/>
          </a:bodyPr>
          <a:lstStyle>
            <a:defPPr>
              <a:defRPr lang="zh-CN"/>
            </a:defPPr>
            <a:lvl1pPr algn="just">
              <a:lnSpc>
                <a:spcPct val="150000"/>
              </a:lnSpc>
              <a:defRPr sz="1600"/>
            </a:lvl1pPr>
          </a:lstStyle>
          <a:p>
            <a:r>
              <a:rPr lang="en-US" altLang="zh-CN" dirty="0"/>
              <a:t>(4)</a:t>
            </a:r>
            <a:r>
              <a:rPr lang="zh-CN" altLang="en-US" dirty="0"/>
              <a:t>结论</a:t>
            </a:r>
            <a:endParaRPr lang="en-US" altLang="zh-CN" dirty="0"/>
          </a:p>
          <a:p>
            <a:r>
              <a:rPr lang="en-US" altLang="zh-CN" dirty="0"/>
              <a:t>MCW</a:t>
            </a:r>
            <a:r>
              <a:rPr lang="zh-CN" altLang="en-US" dirty="0"/>
              <a:t>和</a:t>
            </a:r>
            <a:r>
              <a:rPr lang="en-US" altLang="zh-CN" dirty="0"/>
              <a:t>ICW</a:t>
            </a:r>
            <a:r>
              <a:rPr lang="zh-CN" altLang="en-US" dirty="0"/>
              <a:t>的</a:t>
            </a:r>
            <a:r>
              <a:rPr lang="en-US" altLang="zh-CN" dirty="0"/>
              <a:t>LPN</a:t>
            </a:r>
            <a:r>
              <a:rPr lang="zh-CN" altLang="en-US" dirty="0"/>
              <a:t>、</a:t>
            </a:r>
            <a:r>
              <a:rPr lang="en-US" altLang="zh-CN" dirty="0"/>
              <a:t>L&amp;D</a:t>
            </a:r>
            <a:r>
              <a:rPr lang="zh-CN" altLang="en-US" dirty="0"/>
              <a:t>的</a:t>
            </a:r>
            <a:r>
              <a:rPr lang="en-US" altLang="zh-CN" dirty="0"/>
              <a:t>RN</a:t>
            </a:r>
            <a:r>
              <a:rPr lang="zh-CN" altLang="en-US" dirty="0"/>
              <a:t>、</a:t>
            </a:r>
            <a:r>
              <a:rPr lang="en-US" altLang="zh-CN" dirty="0"/>
              <a:t>LAB</a:t>
            </a:r>
            <a:r>
              <a:rPr lang="zh-CN" altLang="en-US" dirty="0"/>
              <a:t>的</a:t>
            </a:r>
            <a:r>
              <a:rPr lang="en-US" altLang="zh-CN" dirty="0"/>
              <a:t>SP</a:t>
            </a:r>
            <a:r>
              <a:rPr lang="zh-CN" altLang="en-US" dirty="0"/>
              <a:t>、以及</a:t>
            </a:r>
            <a:r>
              <a:rPr lang="en-US" altLang="zh-CN" dirty="0"/>
              <a:t>X</a:t>
            </a:r>
            <a:r>
              <a:rPr lang="zh-CN" altLang="en-US" dirty="0"/>
              <a:t>光医师和化验医师为冗余资源</a:t>
            </a:r>
            <a:endParaRPr lang="en-US" altLang="zh-CN" dirty="0"/>
          </a:p>
          <a:p>
            <a:r>
              <a:rPr lang="zh-CN" altLang="en-US" dirty="0"/>
              <a:t>优化结果如下：</a:t>
            </a:r>
            <a:endParaRPr lang="zh-CN" altLang="en-US" dirty="0"/>
          </a:p>
          <a:p>
            <a:endParaRPr lang="zh-CN" altLang="en-US" dirty="0"/>
          </a:p>
        </p:txBody>
      </p:sp>
      <p:graphicFrame>
        <p:nvGraphicFramePr>
          <p:cNvPr id="2" name="表格 1"/>
          <p:cNvGraphicFramePr>
            <a:graphicFrameLocks noGrp="1"/>
          </p:cNvGraphicFramePr>
          <p:nvPr/>
        </p:nvGraphicFramePr>
        <p:xfrm>
          <a:off x="1534687" y="2922060"/>
          <a:ext cx="7472362" cy="1709896"/>
        </p:xfrm>
        <a:graphic>
          <a:graphicData uri="http://schemas.openxmlformats.org/drawingml/2006/table">
            <a:tbl>
              <a:tblPr firstRow="1" firstCol="1" bandRow="1">
                <a:tableStyleId>{5C22544A-7EE6-4342-B048-85BDC9FD1C3A}</a:tableStyleId>
              </a:tblPr>
              <a:tblGrid>
                <a:gridCol w="1565751"/>
                <a:gridCol w="825247"/>
                <a:gridCol w="909989"/>
                <a:gridCol w="837918"/>
                <a:gridCol w="989979"/>
                <a:gridCol w="795943"/>
                <a:gridCol w="807823"/>
                <a:gridCol w="739712"/>
              </a:tblGrid>
              <a:tr h="854948">
                <a:tc>
                  <a:txBody>
                    <a:bodyPr/>
                    <a:lstStyle/>
                    <a:p>
                      <a:pPr algn="just"/>
                      <a:r>
                        <a:rPr lang="zh-CN" sz="1800" kern="100">
                          <a:effectLst/>
                        </a:rPr>
                        <a:t>资源名称</a:t>
                      </a:r>
                      <a:r>
                        <a:rPr lang="en-US" sz="1800" kern="100">
                          <a:effectLst/>
                        </a:rPr>
                        <a:t>/</a:t>
                      </a:r>
                      <a:r>
                        <a:rPr lang="zh-CN" sz="1800" kern="100">
                          <a:effectLst/>
                        </a:rPr>
                        <a:t>前后变化</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MCW</a:t>
                      </a:r>
                      <a:endParaRPr lang="zh-CN" sz="1800" kern="100">
                        <a:effectLst/>
                      </a:endParaRPr>
                    </a:p>
                    <a:p>
                      <a:pPr algn="just"/>
                      <a:r>
                        <a:rPr lang="en-US" sz="1800" kern="100">
                          <a:effectLst/>
                        </a:rPr>
                        <a:t>LPN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ICW</a:t>
                      </a:r>
                      <a:endParaRPr lang="zh-CN" sz="1800" kern="100">
                        <a:effectLst/>
                      </a:endParaRPr>
                    </a:p>
                    <a:p>
                      <a:pPr algn="just"/>
                      <a:r>
                        <a:rPr lang="en-US" sz="1800" kern="100">
                          <a:effectLst/>
                        </a:rPr>
                        <a:t>LPN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L&amp;D</a:t>
                      </a:r>
                      <a:endParaRPr lang="zh-CN" sz="1800" kern="100">
                        <a:effectLst/>
                      </a:endParaRPr>
                    </a:p>
                    <a:p>
                      <a:pPr algn="just"/>
                      <a:r>
                        <a:rPr lang="en-US" sz="1800" kern="100">
                          <a:effectLst/>
                        </a:rPr>
                        <a:t>RN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LAB</a:t>
                      </a:r>
                      <a:endParaRPr lang="zh-CN" sz="1800" kern="100">
                        <a:effectLst/>
                      </a:endParaRPr>
                    </a:p>
                    <a:p>
                      <a:pPr algn="just"/>
                      <a:r>
                        <a:rPr lang="en-US" sz="1800" kern="100">
                          <a:effectLst/>
                        </a:rPr>
                        <a:t>SP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XT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LT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800" kern="100">
                          <a:effectLst/>
                        </a:rPr>
                        <a:t>总数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427474">
                <a:tc>
                  <a:txBody>
                    <a:bodyPr/>
                    <a:lstStyle/>
                    <a:p>
                      <a:pPr algn="just"/>
                      <a:r>
                        <a:rPr lang="zh-CN" sz="1800" kern="100">
                          <a:effectLst/>
                        </a:rPr>
                        <a:t>优化前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3</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4</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3</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2</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16</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427474">
                <a:tc>
                  <a:txBody>
                    <a:bodyPr/>
                    <a:lstStyle/>
                    <a:p>
                      <a:pPr algn="just"/>
                      <a:r>
                        <a:rPr lang="zh-CN" sz="1800" kern="100">
                          <a:effectLst/>
                        </a:rPr>
                        <a:t>优化后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a:effectLst/>
                        </a:rPr>
                        <a:t>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800" kern="100" dirty="0">
                          <a:effectLst/>
                        </a:rPr>
                        <a:t>6</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85445" y="-421006"/>
            <a:ext cx="12192000" cy="2316481"/>
          </a:xfrm>
          <a:prstGeom prst="rect">
            <a:avLst/>
          </a:prstGeom>
        </p:spPr>
      </p:pic>
      <p:sp>
        <p:nvSpPr>
          <p:cNvPr id="56" name="文本框 55"/>
          <p:cNvSpPr txBox="1"/>
          <p:nvPr/>
        </p:nvSpPr>
        <p:spPr>
          <a:xfrm>
            <a:off x="1165225" y="668655"/>
            <a:ext cx="1948911"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研究内容</a:t>
            </a:r>
            <a:endParaRPr lang="zh-CN" altLang="en-US" sz="2000" dirty="0">
              <a:solidFill>
                <a:schemeClr val="accent1"/>
              </a:solidFill>
              <a:cs typeface="+mn-ea"/>
              <a:sym typeface="+mn-lt"/>
            </a:endParaRP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8" name="TextBox 1"/>
          <p:cNvSpPr txBox="1"/>
          <p:nvPr/>
        </p:nvSpPr>
        <p:spPr>
          <a:xfrm>
            <a:off x="1379365" y="2257940"/>
            <a:ext cx="2441694" cy="769441"/>
          </a:xfrm>
          <a:prstGeom prst="rect">
            <a:avLst/>
          </a:prstGeom>
          <a:noFill/>
        </p:spPr>
        <p:txBody>
          <a:bodyPr wrap="none" rtlCol="0">
            <a:spAutoFit/>
          </a:bodyPr>
          <a:lstStyle/>
          <a:p>
            <a:pPr algn="ctr"/>
            <a:r>
              <a:rPr lang="zh-CN" altLang="en-US" sz="4400" b="1" i="1" dirty="0">
                <a:solidFill>
                  <a:schemeClr val="tx1">
                    <a:lumMod val="65000"/>
                    <a:lumOff val="35000"/>
                  </a:schemeClr>
                </a:solidFill>
                <a:cs typeface="+mn-ea"/>
                <a:sym typeface="+mn-lt"/>
              </a:rPr>
              <a:t>案例背景</a:t>
            </a:r>
            <a:endParaRPr lang="zh-CN" altLang="en-US" sz="4400" b="1" i="1" dirty="0">
              <a:solidFill>
                <a:schemeClr val="tx1">
                  <a:lumMod val="65000"/>
                  <a:lumOff val="35000"/>
                </a:schemeClr>
              </a:solidFill>
              <a:cs typeface="+mn-ea"/>
              <a:sym typeface="+mn-lt"/>
            </a:endParaRPr>
          </a:p>
        </p:txBody>
      </p:sp>
      <p:sp>
        <p:nvSpPr>
          <p:cNvPr id="9" name="Rectangle 17"/>
          <p:cNvSpPr/>
          <p:nvPr/>
        </p:nvSpPr>
        <p:spPr>
          <a:xfrm>
            <a:off x="1112160" y="1895475"/>
            <a:ext cx="3138697" cy="1533524"/>
          </a:xfrm>
          <a:prstGeom prst="rect">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5" name="文本框 44"/>
          <p:cNvSpPr txBox="1"/>
          <p:nvPr/>
        </p:nvSpPr>
        <p:spPr>
          <a:xfrm>
            <a:off x="4563907" y="1087189"/>
            <a:ext cx="7398223" cy="5770811"/>
          </a:xfrm>
          <a:prstGeom prst="rect">
            <a:avLst/>
          </a:prstGeom>
          <a:noFill/>
        </p:spPr>
        <p:txBody>
          <a:bodyPr wrap="square" rtlCol="0">
            <a:spAutoFit/>
          </a:bodyPr>
          <a:lstStyle/>
          <a:p>
            <a:pPr algn="just">
              <a:lnSpc>
                <a:spcPct val="150000"/>
              </a:lnSpc>
            </a:pPr>
            <a:r>
              <a:rPr lang="en-US" altLang="zh-CN" dirty="0"/>
              <a:t>       2017</a:t>
            </a:r>
            <a:r>
              <a:rPr lang="zh-CN" altLang="zh-CN" dirty="0"/>
              <a:t>年</a:t>
            </a:r>
            <a:r>
              <a:rPr lang="en-US" altLang="zh-CN" dirty="0"/>
              <a:t>9</a:t>
            </a:r>
            <a:r>
              <a:rPr lang="zh-CN" altLang="zh-CN" dirty="0"/>
              <a:t>月</a:t>
            </a:r>
            <a:r>
              <a:rPr lang="en-US" altLang="zh-CN" dirty="0"/>
              <a:t>6</a:t>
            </a:r>
            <a:r>
              <a:rPr lang="zh-CN" altLang="zh-CN" dirty="0"/>
              <a:t>日至</a:t>
            </a:r>
            <a:r>
              <a:rPr lang="en-US" altLang="zh-CN" dirty="0"/>
              <a:t>2017</a:t>
            </a:r>
            <a:r>
              <a:rPr lang="zh-CN" altLang="zh-CN" dirty="0"/>
              <a:t>年</a:t>
            </a:r>
            <a:r>
              <a:rPr lang="en-US" altLang="zh-CN" dirty="0"/>
              <a:t>9</a:t>
            </a:r>
            <a:r>
              <a:rPr lang="zh-CN" altLang="zh-CN" dirty="0"/>
              <a:t>月</a:t>
            </a:r>
            <a:r>
              <a:rPr lang="en-US" altLang="zh-CN" dirty="0"/>
              <a:t>20</a:t>
            </a:r>
            <a:r>
              <a:rPr lang="zh-CN" altLang="zh-CN" dirty="0"/>
              <a:t>日期间，飓风</a:t>
            </a:r>
            <a:r>
              <a:rPr lang="en-US" altLang="zh-CN" dirty="0"/>
              <a:t>“</a:t>
            </a:r>
            <a:r>
              <a:rPr lang="zh-CN" altLang="zh-CN" dirty="0"/>
              <a:t>伊尔玛</a:t>
            </a:r>
            <a:r>
              <a:rPr lang="en-US" altLang="zh-CN" dirty="0"/>
              <a:t>”</a:t>
            </a:r>
            <a:r>
              <a:rPr lang="zh-CN" altLang="zh-CN" dirty="0"/>
              <a:t>和</a:t>
            </a:r>
            <a:r>
              <a:rPr lang="en-US" altLang="zh-CN" dirty="0"/>
              <a:t>“</a:t>
            </a:r>
            <a:r>
              <a:rPr lang="zh-CN" altLang="zh-CN" dirty="0"/>
              <a:t>玛丽亚</a:t>
            </a:r>
            <a:r>
              <a:rPr lang="en-US" altLang="zh-CN" dirty="0"/>
              <a:t>”</a:t>
            </a:r>
            <a:r>
              <a:rPr lang="zh-CN" altLang="zh-CN" dirty="0"/>
              <a:t>同时袭击波多黎各，对当地医疗系统造成了极为严重的影响。截至</a:t>
            </a:r>
            <a:r>
              <a:rPr lang="en-US" altLang="zh-CN" dirty="0"/>
              <a:t>10</a:t>
            </a:r>
            <a:r>
              <a:rPr lang="zh-CN" altLang="zh-CN" dirty="0"/>
              <a:t>月</a:t>
            </a:r>
            <a:r>
              <a:rPr lang="en-US" altLang="zh-CN" dirty="0"/>
              <a:t>6</a:t>
            </a:r>
            <a:r>
              <a:rPr lang="zh-CN" altLang="zh-CN" dirty="0"/>
              <a:t>日（第一次飓风过后一个月，第二次飓风过后两周），波多黎各</a:t>
            </a:r>
            <a:r>
              <a:rPr lang="en-US" altLang="zh-CN" dirty="0"/>
              <a:t>68</a:t>
            </a:r>
            <a:r>
              <a:rPr lang="zh-CN" altLang="zh-CN" dirty="0"/>
              <a:t>家医院中只有</a:t>
            </a:r>
            <a:r>
              <a:rPr lang="en-US" altLang="zh-CN" dirty="0"/>
              <a:t>25</a:t>
            </a:r>
            <a:r>
              <a:rPr lang="zh-CN" altLang="zh-CN" dirty="0"/>
              <a:t>家医院有电并能正常运行。专家估计，在波多黎各</a:t>
            </a:r>
            <a:r>
              <a:rPr lang="en-US" altLang="zh-CN" dirty="0"/>
              <a:t>187</a:t>
            </a:r>
            <a:r>
              <a:rPr lang="zh-CN" altLang="zh-CN" dirty="0"/>
              <a:t>万居民中，约</a:t>
            </a:r>
            <a:r>
              <a:rPr lang="en-US" altLang="zh-CN" dirty="0"/>
              <a:t>55%</a:t>
            </a:r>
            <a:r>
              <a:rPr lang="zh-CN" altLang="zh-CN" dirty="0"/>
              <a:t>的居民在上次飓风过后两周后几乎没有接受任何医疗服务。</a:t>
            </a:r>
            <a:endParaRPr lang="zh-CN" altLang="zh-CN" dirty="0"/>
          </a:p>
          <a:p>
            <a:pPr algn="just">
              <a:lnSpc>
                <a:spcPct val="150000"/>
              </a:lnSpc>
            </a:pPr>
            <a:r>
              <a:rPr lang="en-US" altLang="zh-CN" dirty="0"/>
              <a:t>       </a:t>
            </a:r>
            <a:r>
              <a:rPr lang="zh-CN" altLang="zh-CN" dirty="0"/>
              <a:t>陆军野战医院功能齐全、机动性能好、能适应多种气候变化、自身保障能力强，是应对飓风灾害后医疗服务需求的理想解决方案。野战医院多采用模块化设计，如果在飓风灾难多发区预先安置帐篷和相关配件，则可以在</a:t>
            </a:r>
            <a:r>
              <a:rPr lang="en-US" altLang="zh-CN" dirty="0"/>
              <a:t>24</a:t>
            </a:r>
            <a:r>
              <a:rPr lang="zh-CN" altLang="zh-CN" dirty="0"/>
              <a:t>小时内完成装配并投入使用。为了能够在将来飓风灾难发生后快速对多类型患者进行收治，政府希望为相关地区配置野战医院资源。但是，在大规模购买和部署该资源之前，政府需要详细评估其医疗服务能力。</a:t>
            </a:r>
            <a:endParaRPr lang="zh-CN" altLang="zh-CN" dirty="0"/>
          </a:p>
          <a:p>
            <a:r>
              <a:rPr lang="en-US" altLang="zh-CN" dirty="0"/>
              <a:t> </a:t>
            </a:r>
            <a:endParaRPr lang="zh-CN"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8" grpId="0" bldLvl="0" animBg="1"/>
      <p:bldP spid="9" grpId="0" bldLvl="0" animBg="1"/>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30005"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5</a:t>
            </a:r>
            <a:r>
              <a:rPr lang="zh-CN" altLang="en-US" dirty="0"/>
              <a:t>：选择你认为能代表野战医院绩效的指标，并对其进行评估。</a:t>
            </a:r>
            <a:endParaRPr lang="zh-CN" altLang="en-US" dirty="0"/>
          </a:p>
        </p:txBody>
      </p:sp>
      <p:sp>
        <p:nvSpPr>
          <p:cNvPr id="21" name="文本框 20"/>
          <p:cNvSpPr txBox="1"/>
          <p:nvPr/>
        </p:nvSpPr>
        <p:spPr>
          <a:xfrm>
            <a:off x="1151255" y="1841500"/>
            <a:ext cx="9890125" cy="3784600"/>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野战医院的评估指标很容易受到患者到达的数量、各种病情的概率影响，为了最大程度减少误差，应该采用分别统计各个帐篷的通过时间再逐一相加，可以很大程度上排除随机因素的影响进而能够正确的体现出当前的绩效对比先前提高的程度。</a:t>
            </a:r>
            <a:endParaRPr lang="zh-CN" altLang="en-US" dirty="0"/>
          </a:p>
          <a:p>
            <a:endParaRPr lang="zh-CN" altLang="en-US" dirty="0"/>
          </a:p>
          <a:p>
            <a:r>
              <a:rPr lang="zh-CN" altLang="en-US" dirty="0"/>
              <a:t>（</a:t>
            </a:r>
            <a:r>
              <a:rPr lang="en-US" altLang="zh-CN" dirty="0"/>
              <a:t>2</a:t>
            </a:r>
            <a:r>
              <a:rPr lang="zh-CN" altLang="en-US" dirty="0"/>
              <a:t>）实验设计</a:t>
            </a:r>
            <a:endParaRPr lang="zh-CN" altLang="en-US" dirty="0"/>
          </a:p>
          <a:p>
            <a:r>
              <a:rPr lang="zh-CN" altLang="en-US" dirty="0"/>
              <a:t>将先前统计到的各个帐篷的平均通过时间相加求和，进行</a:t>
            </a:r>
            <a:r>
              <a:rPr lang="en-US" altLang="zh-CN" dirty="0"/>
              <a:t>100</a:t>
            </a:r>
            <a:r>
              <a:rPr lang="zh-CN" altLang="en-US" dirty="0"/>
              <a:t>次实验取平均值作为当前野战医院的绩效指标，总时长越短则说明效率越高。</a:t>
            </a:r>
            <a:r>
              <a:rPr lang="zh-CN" altLang="en-US" dirty="0">
                <a:sym typeface="+mn-ea"/>
              </a:rPr>
              <a:t>除此之外，进分别进行</a:t>
            </a:r>
            <a:r>
              <a:rPr lang="en-US" altLang="zh-CN" dirty="0">
                <a:sym typeface="+mn-ea"/>
              </a:rPr>
              <a:t>720</a:t>
            </a:r>
            <a:r>
              <a:rPr lang="zh-CN" altLang="en-US" dirty="0">
                <a:sym typeface="+mn-ea"/>
              </a:rPr>
              <a:t>小时和</a:t>
            </a:r>
            <a:r>
              <a:rPr lang="en-US" altLang="zh-CN" dirty="0">
                <a:sym typeface="+mn-ea"/>
              </a:rPr>
              <a:t>240</a:t>
            </a:r>
            <a:r>
              <a:rPr lang="zh-CN" altLang="en-US" dirty="0">
                <a:sym typeface="+mn-ea"/>
              </a:rPr>
              <a:t>小时的模拟，作为第二个指标来判断之前的瓶颈是否大幅消除。</a:t>
            </a:r>
            <a:endParaRPr lang="zh-CN" altLang="en-US"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49055"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5</a:t>
            </a:r>
            <a:r>
              <a:rPr lang="zh-CN" altLang="en-US" dirty="0"/>
              <a:t>：选择你认为能代表野战医院绩效的指标，并对其进行评估。</a:t>
            </a:r>
            <a:endParaRPr lang="zh-CN" altLang="en-US" dirty="0"/>
          </a:p>
        </p:txBody>
      </p:sp>
      <p:sp>
        <p:nvSpPr>
          <p:cNvPr id="21" name="文本框 20"/>
          <p:cNvSpPr txBox="1"/>
          <p:nvPr/>
        </p:nvSpPr>
        <p:spPr>
          <a:xfrm>
            <a:off x="1151255" y="1276350"/>
            <a:ext cx="9890125" cy="1568450"/>
          </a:xfrm>
          <a:prstGeom prst="rect">
            <a:avLst/>
          </a:prstGeom>
          <a:noFill/>
        </p:spPr>
        <p:txBody>
          <a:bodyPr wrap="square" rtlCol="0">
            <a:spAutoFit/>
          </a:bodyPr>
          <a:lstStyle>
            <a:defPPr>
              <a:defRPr lang="zh-CN"/>
            </a:defPPr>
            <a:lvl1pPr algn="just">
              <a:lnSpc>
                <a:spcPct val="150000"/>
              </a:lnSpc>
              <a:defRPr sz="1600"/>
            </a:lvl1pPr>
          </a:lstStyle>
          <a:p>
            <a:r>
              <a:rPr lang="zh-CN" altLang="en-US" dirty="0">
                <a:sym typeface="+mn-ea"/>
              </a:rPr>
              <a:t>（</a:t>
            </a:r>
            <a:r>
              <a:rPr lang="en-US" altLang="zh-CN" dirty="0">
                <a:sym typeface="+mn-ea"/>
              </a:rPr>
              <a:t>3</a:t>
            </a:r>
            <a:r>
              <a:rPr lang="zh-CN" altLang="en-US" dirty="0">
                <a:sym typeface="+mn-ea"/>
              </a:rPr>
              <a:t>）实验执行</a:t>
            </a:r>
            <a:endParaRPr lang="zh-CN" altLang="en-US" dirty="0"/>
          </a:p>
          <a:p>
            <a:r>
              <a:rPr lang="zh-CN" altLang="en-US" dirty="0">
                <a:sym typeface="+mn-ea"/>
              </a:rPr>
              <a:t>以</a:t>
            </a:r>
            <a:r>
              <a:rPr lang="en-US" altLang="zh-CN" dirty="0">
                <a:sym typeface="+mn-ea"/>
              </a:rPr>
              <a:t>720</a:t>
            </a:r>
            <a:r>
              <a:rPr lang="zh-CN" altLang="en-US" dirty="0">
                <a:sym typeface="+mn-ea"/>
              </a:rPr>
              <a:t>小时为模拟时间，进行</a:t>
            </a:r>
            <a:r>
              <a:rPr lang="en-US" altLang="zh-CN" dirty="0">
                <a:sym typeface="+mn-ea"/>
              </a:rPr>
              <a:t>100</a:t>
            </a:r>
            <a:r>
              <a:rPr lang="zh-CN" altLang="en-US" dirty="0">
                <a:sym typeface="+mn-ea"/>
              </a:rPr>
              <a:t>次实验，得出平均通过时间范围在</a:t>
            </a:r>
            <a:r>
              <a:rPr lang="en-US" altLang="zh-CN" dirty="0">
                <a:sym typeface="+mn-ea"/>
              </a:rPr>
              <a:t>955.3</a:t>
            </a:r>
            <a:r>
              <a:rPr lang="zh-CN" altLang="en-US" dirty="0">
                <a:sym typeface="+mn-ea"/>
              </a:rPr>
              <a:t>到</a:t>
            </a:r>
            <a:r>
              <a:rPr lang="en-US" altLang="zh-CN" dirty="0">
                <a:sym typeface="+mn-ea"/>
              </a:rPr>
              <a:t>1064</a:t>
            </a:r>
            <a:r>
              <a:rPr lang="zh-CN" altLang="en-US" dirty="0">
                <a:sym typeface="+mn-ea"/>
              </a:rPr>
              <a:t>之间，平均值为</a:t>
            </a:r>
            <a:r>
              <a:rPr lang="en-US" altLang="zh-CN" dirty="0">
                <a:sym typeface="+mn-ea"/>
              </a:rPr>
              <a:t>1003.2</a:t>
            </a:r>
            <a:r>
              <a:rPr lang="zh-CN" altLang="en-US" dirty="0">
                <a:sym typeface="+mn-ea"/>
              </a:rPr>
              <a:t>。</a:t>
            </a:r>
            <a:endParaRPr lang="zh-CN" altLang="en-US" dirty="0">
              <a:sym typeface="+mn-ea"/>
            </a:endParaRPr>
          </a:p>
          <a:p>
            <a:endParaRPr lang="en-US" altLang="zh-CN" dirty="0"/>
          </a:p>
          <a:p>
            <a:endParaRPr lang="zh-CN" altLang="en-US" dirty="0"/>
          </a:p>
        </p:txBody>
      </p:sp>
      <p:pic>
        <p:nvPicPr>
          <p:cNvPr id="2" name="图片 1"/>
          <p:cNvPicPr>
            <a:picLocks noChangeAspect="1"/>
          </p:cNvPicPr>
          <p:nvPr/>
        </p:nvPicPr>
        <p:blipFill>
          <a:blip r:embed="rId4"/>
          <a:stretch>
            <a:fillRect/>
          </a:stretch>
        </p:blipFill>
        <p:spPr>
          <a:xfrm>
            <a:off x="2471420" y="2159000"/>
            <a:ext cx="7178040" cy="4305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49055"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5</a:t>
            </a:r>
            <a:r>
              <a:rPr lang="zh-CN" altLang="en-US" dirty="0"/>
              <a:t>：选择你认为能代表野战医院绩效的指标，并对其进行评估。</a:t>
            </a:r>
            <a:endParaRPr lang="zh-CN" altLang="en-US" dirty="0"/>
          </a:p>
        </p:txBody>
      </p:sp>
      <p:sp>
        <p:nvSpPr>
          <p:cNvPr id="21" name="文本框 20"/>
          <p:cNvSpPr txBox="1"/>
          <p:nvPr/>
        </p:nvSpPr>
        <p:spPr>
          <a:xfrm>
            <a:off x="1151255" y="1276350"/>
            <a:ext cx="9890125" cy="1198880"/>
          </a:xfrm>
          <a:prstGeom prst="rect">
            <a:avLst/>
          </a:prstGeom>
          <a:noFill/>
        </p:spPr>
        <p:txBody>
          <a:bodyPr wrap="square" rtlCol="0">
            <a:spAutoFit/>
          </a:bodyPr>
          <a:lstStyle>
            <a:defPPr>
              <a:defRPr lang="zh-CN"/>
            </a:defPPr>
            <a:lvl1pPr algn="just">
              <a:lnSpc>
                <a:spcPct val="150000"/>
              </a:lnSpc>
              <a:defRPr sz="1600"/>
            </a:lvl1pPr>
          </a:lstStyle>
          <a:p>
            <a:r>
              <a:rPr lang="zh-CN" altLang="en-US" dirty="0">
                <a:sym typeface="+mn-ea"/>
              </a:rPr>
              <a:t>以</a:t>
            </a:r>
            <a:r>
              <a:rPr lang="en-US" altLang="zh-CN" dirty="0">
                <a:sym typeface="+mn-ea"/>
              </a:rPr>
              <a:t>240</a:t>
            </a:r>
            <a:r>
              <a:rPr lang="zh-CN" altLang="en-US" dirty="0">
                <a:sym typeface="+mn-ea"/>
              </a:rPr>
              <a:t>小时为模拟时间，进行</a:t>
            </a:r>
            <a:r>
              <a:rPr lang="en-US" altLang="zh-CN" dirty="0">
                <a:sym typeface="+mn-ea"/>
              </a:rPr>
              <a:t>100</a:t>
            </a:r>
            <a:r>
              <a:rPr lang="zh-CN" altLang="en-US" dirty="0">
                <a:sym typeface="+mn-ea"/>
              </a:rPr>
              <a:t>次实验，用上次试验结果减去本次试验结果得出平均增加时间为</a:t>
            </a:r>
            <a:r>
              <a:rPr lang="en-US" altLang="zh-CN" dirty="0">
                <a:sym typeface="+mn-ea"/>
              </a:rPr>
              <a:t>640.7</a:t>
            </a:r>
            <a:r>
              <a:rPr lang="zh-CN" altLang="en-US" dirty="0">
                <a:sym typeface="+mn-ea"/>
              </a:rPr>
              <a:t>小时</a:t>
            </a:r>
            <a:endParaRPr lang="en-US" altLang="en-US" b="0">
              <a:solidFill>
                <a:srgbClr val="000000"/>
              </a:solidFill>
              <a:latin typeface="宋体" panose="02010600030101010101" pitchFamily="2" charset="-122"/>
            </a:endParaRPr>
          </a:p>
          <a:p>
            <a:endParaRPr lang="en-US" altLang="zh-CN" dirty="0"/>
          </a:p>
          <a:p>
            <a:endParaRPr lang="zh-CN" altLang="en-US" dirty="0"/>
          </a:p>
        </p:txBody>
      </p:sp>
      <p:pic>
        <p:nvPicPr>
          <p:cNvPr id="6" name="图片 5"/>
          <p:cNvPicPr>
            <a:picLocks noChangeAspect="1"/>
          </p:cNvPicPr>
          <p:nvPr/>
        </p:nvPicPr>
        <p:blipFill>
          <a:blip r:embed="rId4"/>
          <a:stretch>
            <a:fillRect/>
          </a:stretch>
        </p:blipFill>
        <p:spPr>
          <a:xfrm>
            <a:off x="2493645" y="2143125"/>
            <a:ext cx="7133590" cy="4311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阶段①：野战医院目前运营情况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5</a:t>
            </a:r>
            <a:r>
              <a:rPr lang="zh-CN" altLang="en-US" dirty="0"/>
              <a:t>：选择你认为能代表野战医院绩效的指标，并对其进行评估。</a:t>
            </a:r>
            <a:endParaRPr lang="zh-CN" altLang="en-US" dirty="0"/>
          </a:p>
        </p:txBody>
      </p:sp>
      <p:sp>
        <p:nvSpPr>
          <p:cNvPr id="21" name="文本框 20"/>
          <p:cNvSpPr txBox="1"/>
          <p:nvPr/>
        </p:nvSpPr>
        <p:spPr>
          <a:xfrm>
            <a:off x="1151255" y="1945005"/>
            <a:ext cx="9890125" cy="2676525"/>
          </a:xfrm>
          <a:prstGeom prst="rect">
            <a:avLst/>
          </a:prstGeom>
          <a:noFill/>
        </p:spPr>
        <p:txBody>
          <a:bodyPr wrap="square" rtlCol="0">
            <a:spAutoFit/>
          </a:bodyPr>
          <a:lstStyle>
            <a:defPPr>
              <a:defRPr lang="zh-CN"/>
            </a:defPPr>
            <a:lvl1pPr algn="just">
              <a:lnSpc>
                <a:spcPct val="150000"/>
              </a:lnSpc>
              <a:defRPr sz="1600"/>
            </a:lvl1pPr>
          </a:lstStyle>
          <a:p>
            <a:r>
              <a:rPr lang="zh-CN" altLang="en-US" dirty="0">
                <a:sym typeface="+mn-ea"/>
              </a:rPr>
              <a:t>（</a:t>
            </a:r>
            <a:r>
              <a:rPr lang="en-US" altLang="zh-CN" dirty="0">
                <a:sym typeface="+mn-ea"/>
              </a:rPr>
              <a:t>4</a:t>
            </a:r>
            <a:r>
              <a:rPr lang="zh-CN" altLang="en-US" dirty="0">
                <a:sym typeface="+mn-ea"/>
              </a:rPr>
              <a:t>）结论</a:t>
            </a:r>
            <a:endParaRPr lang="zh-CN" altLang="en-US" dirty="0"/>
          </a:p>
          <a:p>
            <a:r>
              <a:rPr lang="en-US" altLang="zh-CN" dirty="0">
                <a:sym typeface="+mn-ea"/>
              </a:rPr>
              <a:t>       </a:t>
            </a:r>
            <a:r>
              <a:rPr lang="zh-CN" altLang="en-US" dirty="0">
                <a:sym typeface="+mn-ea"/>
              </a:rPr>
              <a:t>虽然平均通过时间仍然存在较大极差，但已经在很大程度上消除了随机影响因素，作为野战医院评价指标非常合适。除此之外，在加上两次不同的模拟时间的平均时间增加了作为另外一个指标来判断野战医院的持续性，即当需要长期营业时是否能承受当前患者数量。</a:t>
            </a:r>
            <a:endParaRPr lang="zh-CN" altLang="en-US" dirty="0">
              <a:sym typeface="+mn-ea"/>
            </a:endParaRPr>
          </a:p>
          <a:p>
            <a:r>
              <a:rPr lang="en-US" altLang="zh-CN" dirty="0"/>
              <a:t>       </a:t>
            </a:r>
            <a:r>
              <a:rPr lang="zh-CN" altLang="en-US" dirty="0"/>
              <a:t>当前得出的结果十分不理想，各个诊室的患者的平均总通过时间之和甚至有出现超过一千的情况，说明有诊室的患者出现了大量的等待时间。并且随模拟时间翻了三倍，</a:t>
            </a:r>
            <a:r>
              <a:rPr lang="zh-CN" altLang="en-US" dirty="0">
                <a:sym typeface="+mn-ea"/>
              </a:rPr>
              <a:t>各个诊室的患者的平均总通过时间之和也随之反了将近三倍，说明</a:t>
            </a:r>
            <a:r>
              <a:rPr lang="zh-CN" altLang="en-US" dirty="0"/>
              <a:t>当前医院的完全无法支撑当前患者数量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21" name="文本框 20"/>
          <p:cNvSpPr txBox="1"/>
          <p:nvPr/>
        </p:nvSpPr>
        <p:spPr>
          <a:xfrm>
            <a:off x="906132" y="1639270"/>
            <a:ext cx="10187437" cy="3742178"/>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根据题目要求制定两种针对该野战医院模型的改善方案</a:t>
            </a:r>
            <a:r>
              <a:rPr lang="en-US" altLang="zh-CN" dirty="0"/>
              <a:t>,</a:t>
            </a:r>
            <a:r>
              <a:rPr lang="zh-CN" altLang="en-US" dirty="0"/>
              <a:t>并且根据上文制定的绩效指标进行改善结果评估，选择其中更优的一种作为最终优化方案。</a:t>
            </a:r>
            <a:endParaRPr lang="zh-CN" altLang="en-US" dirty="0"/>
          </a:p>
          <a:p>
            <a:r>
              <a:rPr lang="zh-CN" altLang="en-US" dirty="0"/>
              <a:t>（</a:t>
            </a:r>
            <a:r>
              <a:rPr lang="en-US" altLang="zh-CN" dirty="0"/>
              <a:t>2</a:t>
            </a:r>
            <a:r>
              <a:rPr lang="zh-CN" altLang="en-US" dirty="0"/>
              <a:t>）实验设计</a:t>
            </a:r>
            <a:endParaRPr lang="zh-CN" altLang="en-US" dirty="0"/>
          </a:p>
          <a:p>
            <a:r>
              <a:rPr lang="zh-CN" altLang="en-US" dirty="0"/>
              <a:t>将上文中出现冗余的资源撤除后，用多余的资金进行两种方案改进</a:t>
            </a:r>
            <a:endParaRPr lang="zh-CN" altLang="en-US" dirty="0"/>
          </a:p>
          <a:p>
            <a:r>
              <a:rPr lang="zh-CN" altLang="en-US" dirty="0"/>
              <a:t>方案一：招聘更多工作人员来满足资源短缺的需求</a:t>
            </a:r>
            <a:endParaRPr lang="zh-CN" altLang="en-US" dirty="0"/>
          </a:p>
          <a:p>
            <a:r>
              <a:rPr lang="zh-CN" altLang="en-US" dirty="0"/>
              <a:t>对上文中找出的瓶颈资源进行人员数量新增，以最优边际效益为基准确定增加数量</a:t>
            </a:r>
            <a:endParaRPr lang="zh-CN" altLang="en-US" dirty="0"/>
          </a:p>
          <a:p>
            <a:r>
              <a:rPr lang="zh-CN" altLang="en-US" dirty="0"/>
              <a:t>方案二：通过改变野战医院布局和购置设备来改善效率</a:t>
            </a:r>
            <a:endParaRPr lang="zh-CN" altLang="en-US" dirty="0"/>
          </a:p>
          <a:p>
            <a:r>
              <a:rPr lang="zh-CN" altLang="en-US" dirty="0"/>
              <a:t>通过</a:t>
            </a:r>
            <a:r>
              <a:rPr lang="en-US" altLang="zh-CN" dirty="0"/>
              <a:t>SLP</a:t>
            </a:r>
            <a:r>
              <a:rPr lang="zh-CN" altLang="en-US" dirty="0"/>
              <a:t>方法对原设施布置进行改善并且购入新的设备</a:t>
            </a:r>
            <a:endParaRPr lang="zh-CN" altLang="en-US" dirty="0"/>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21" name="文本框 20"/>
          <p:cNvSpPr txBox="1"/>
          <p:nvPr/>
        </p:nvSpPr>
        <p:spPr>
          <a:xfrm>
            <a:off x="1074077" y="1165009"/>
            <a:ext cx="6374604" cy="230695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3</a:t>
            </a:r>
            <a:r>
              <a:rPr lang="zh-CN" altLang="en-US" dirty="0"/>
              <a:t>）实验执行</a:t>
            </a:r>
            <a:endParaRPr lang="zh-CN" altLang="en-US" dirty="0"/>
          </a:p>
          <a:p>
            <a:r>
              <a:rPr lang="zh-CN" altLang="en-US" dirty="0"/>
              <a:t>方案一：对人员资源进行优化并绘制出绩效指标的平均值</a:t>
            </a:r>
            <a:endParaRPr lang="en-US" altLang="zh-CN" dirty="0"/>
          </a:p>
          <a:p>
            <a:endParaRPr lang="en-US" altLang="zh-CN" dirty="0"/>
          </a:p>
          <a:p>
            <a:endParaRPr lang="en-US" altLang="zh-CN" dirty="0"/>
          </a:p>
          <a:p>
            <a:endParaRPr lang="en-US" altLang="zh-CN" dirty="0"/>
          </a:p>
          <a:p>
            <a:endParaRPr lang="zh-CN" altLang="en-US" dirty="0"/>
          </a:p>
        </p:txBody>
      </p:sp>
      <p:sp>
        <p:nvSpPr>
          <p:cNvPr id="3" name="文本框 2"/>
          <p:cNvSpPr txBox="1"/>
          <p:nvPr/>
        </p:nvSpPr>
        <p:spPr>
          <a:xfrm>
            <a:off x="9034645" y="4801155"/>
            <a:ext cx="2011680" cy="368300"/>
          </a:xfrm>
          <a:prstGeom prst="rect">
            <a:avLst/>
          </a:prstGeom>
          <a:noFill/>
        </p:spPr>
        <p:txBody>
          <a:bodyPr wrap="none" rtlCol="0">
            <a:spAutoFit/>
          </a:bodyPr>
          <a:lstStyle/>
          <a:p>
            <a:r>
              <a:rPr lang="zh-CN" altLang="en-US" dirty="0"/>
              <a:t>优化前后资源变化</a:t>
            </a:r>
            <a:endParaRPr lang="zh-CN" altLang="en-US" dirty="0"/>
          </a:p>
        </p:txBody>
      </p:sp>
      <p:sp>
        <p:nvSpPr>
          <p:cNvPr id="2" name="文本框 1"/>
          <p:cNvSpPr txBox="1"/>
          <p:nvPr/>
        </p:nvSpPr>
        <p:spPr>
          <a:xfrm>
            <a:off x="3773847" y="6450103"/>
            <a:ext cx="1325880" cy="368300"/>
          </a:xfrm>
          <a:prstGeom prst="rect">
            <a:avLst/>
          </a:prstGeom>
          <a:noFill/>
        </p:spPr>
        <p:txBody>
          <a:bodyPr wrap="none" rtlCol="0">
            <a:spAutoFit/>
          </a:bodyPr>
          <a:lstStyle/>
          <a:p>
            <a:r>
              <a:rPr lang="zh-CN" altLang="en-US" dirty="0"/>
              <a:t>指标一结果</a:t>
            </a:r>
            <a:endParaRPr lang="zh-CN" altLang="en-US" dirty="0"/>
          </a:p>
        </p:txBody>
      </p:sp>
      <p:graphicFrame>
        <p:nvGraphicFramePr>
          <p:cNvPr id="6" name="表格 5"/>
          <p:cNvGraphicFramePr/>
          <p:nvPr>
            <p:custDataLst>
              <p:tags r:id="rId4"/>
            </p:custDataLst>
          </p:nvPr>
        </p:nvGraphicFramePr>
        <p:xfrm>
          <a:off x="8705533" y="2881630"/>
          <a:ext cx="2670175" cy="1785620"/>
        </p:xfrm>
        <a:graphic>
          <a:graphicData uri="http://schemas.openxmlformats.org/drawingml/2006/table">
            <a:tbl>
              <a:tblPr firstRow="1" bandRow="1">
                <a:tableStyleId>{5C22544A-7EE6-4342-B048-85BDC9FD1C3A}</a:tableStyleId>
              </a:tblPr>
              <a:tblGrid>
                <a:gridCol w="976630"/>
                <a:gridCol w="846455"/>
                <a:gridCol w="847090"/>
              </a:tblGrid>
              <a:tr h="446405">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改进前</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改进后</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6405">
                <a:tc>
                  <a:txBody>
                    <a:bodyPr/>
                    <a:p>
                      <a:pPr indent="0" algn="ctr">
                        <a:buNone/>
                      </a:pPr>
                      <a:r>
                        <a:rPr lang="en-US" sz="1100" b="0">
                          <a:solidFill>
                            <a:srgbClr val="000000"/>
                          </a:solidFill>
                          <a:latin typeface="宋体" panose="02010600030101010101" pitchFamily="2" charset="-122"/>
                        </a:rPr>
                        <a:t>OR RN</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17</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6405">
                <a:tc>
                  <a:txBody>
                    <a:bodyPr/>
                    <a:p>
                      <a:pPr indent="0" algn="ctr">
                        <a:buNone/>
                      </a:pPr>
                      <a:r>
                        <a:rPr lang="en-US" sz="1100" b="0">
                          <a:solidFill>
                            <a:srgbClr val="000000"/>
                          </a:solidFill>
                          <a:latin typeface="宋体" panose="02010600030101010101" pitchFamily="2" charset="-122"/>
                        </a:rPr>
                        <a:t>OR MD</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16</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6405">
                <a:tc>
                  <a:txBody>
                    <a:bodyPr/>
                    <a:p>
                      <a:pPr indent="0" algn="ctr">
                        <a:buNone/>
                      </a:pPr>
                      <a:r>
                        <a:rPr lang="en-US" sz="1100" b="0">
                          <a:solidFill>
                            <a:srgbClr val="000000"/>
                          </a:solidFill>
                          <a:latin typeface="宋体" panose="02010600030101010101" pitchFamily="2" charset="-122"/>
                        </a:rPr>
                        <a:t>TIRAGE PA</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4" name="图片 3"/>
          <p:cNvPicPr>
            <a:picLocks noChangeAspect="1"/>
          </p:cNvPicPr>
          <p:nvPr/>
        </p:nvPicPr>
        <p:blipFill>
          <a:blip r:embed="rId5"/>
          <a:stretch>
            <a:fillRect/>
          </a:stretch>
        </p:blipFill>
        <p:spPr>
          <a:xfrm>
            <a:off x="919480" y="1990725"/>
            <a:ext cx="7296785" cy="43097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14" name="文本框 13"/>
          <p:cNvSpPr txBox="1"/>
          <p:nvPr/>
        </p:nvSpPr>
        <p:spPr>
          <a:xfrm>
            <a:off x="7880350" y="2919730"/>
            <a:ext cx="4080510" cy="1753235"/>
          </a:xfrm>
          <a:prstGeom prst="rect">
            <a:avLst/>
          </a:prstGeom>
          <a:noFill/>
        </p:spPr>
        <p:txBody>
          <a:bodyPr wrap="square">
            <a:spAutoFit/>
          </a:bodyPr>
          <a:lstStyle/>
          <a:p>
            <a:r>
              <a:rPr lang="zh-CN" altLang="en-US" dirty="0"/>
              <a:t>      进行</a:t>
            </a:r>
            <a:r>
              <a:rPr lang="en-US" altLang="zh-CN" dirty="0"/>
              <a:t>720</a:t>
            </a:r>
            <a:r>
              <a:rPr lang="zh-CN" altLang="en-US" dirty="0"/>
              <a:t>小时的模拟，一共进行</a:t>
            </a:r>
            <a:r>
              <a:rPr lang="en-US" altLang="zh-CN" dirty="0"/>
              <a:t>100</a:t>
            </a:r>
            <a:r>
              <a:rPr lang="zh-CN" altLang="en-US" dirty="0"/>
              <a:t>次得出总平均通过时间再</a:t>
            </a:r>
            <a:r>
              <a:rPr lang="en-US" altLang="zh-CN" dirty="0"/>
              <a:t>834.7</a:t>
            </a:r>
            <a:r>
              <a:rPr lang="zh-CN" altLang="en-US" dirty="0"/>
              <a:t>到</a:t>
            </a:r>
            <a:r>
              <a:rPr lang="en-US" altLang="zh-CN" dirty="0"/>
              <a:t>1064</a:t>
            </a:r>
            <a:r>
              <a:rPr lang="zh-CN" altLang="en-US" dirty="0"/>
              <a:t>之间浮动，均值为</a:t>
            </a:r>
            <a:r>
              <a:rPr lang="zh-CN" altLang="en-US" dirty="0">
                <a:sym typeface="+mn-ea"/>
              </a:rPr>
              <a:t>1003.1915</a:t>
            </a:r>
            <a:r>
              <a:rPr lang="en-US" altLang="zh-CN" dirty="0">
                <a:sym typeface="+mn-ea"/>
              </a:rPr>
              <a:t>,</a:t>
            </a:r>
            <a:r>
              <a:rPr lang="zh-CN" altLang="en-US" dirty="0">
                <a:sym typeface="+mn-ea"/>
              </a:rPr>
              <a:t>标准差为28.81615572。</a:t>
            </a:r>
            <a:endParaRPr lang="zh-CN" altLang="en-US" dirty="0"/>
          </a:p>
          <a:p>
            <a:r>
              <a:rPr lang="en-US" altLang="zh-CN" dirty="0"/>
              <a:t>      </a:t>
            </a:r>
            <a:r>
              <a:rPr lang="zh-CN" altLang="en-US" dirty="0"/>
              <a:t>两次模拟时间的指标一差值为</a:t>
            </a:r>
            <a:r>
              <a:rPr lang="en-US" altLang="zh-CN" dirty="0"/>
              <a:t>641</a:t>
            </a:r>
            <a:r>
              <a:rPr lang="zh-CN" altLang="en-US" dirty="0"/>
              <a:t>左右，增加约</a:t>
            </a:r>
            <a:r>
              <a:rPr lang="en-US" altLang="zh-CN" dirty="0"/>
              <a:t>145%</a:t>
            </a:r>
            <a:r>
              <a:rPr lang="zh-CN" altLang="en-US" dirty="0"/>
              <a:t>。</a:t>
            </a:r>
            <a:endParaRPr lang="zh-CN" altLang="en-US" dirty="0"/>
          </a:p>
        </p:txBody>
      </p:sp>
      <p:sp>
        <p:nvSpPr>
          <p:cNvPr id="2" name="文本框 1"/>
          <p:cNvSpPr txBox="1"/>
          <p:nvPr/>
        </p:nvSpPr>
        <p:spPr>
          <a:xfrm>
            <a:off x="3773847" y="6239283"/>
            <a:ext cx="1325880" cy="368300"/>
          </a:xfrm>
          <a:prstGeom prst="rect">
            <a:avLst/>
          </a:prstGeom>
          <a:noFill/>
        </p:spPr>
        <p:txBody>
          <a:bodyPr wrap="none" rtlCol="0">
            <a:spAutoFit/>
          </a:bodyPr>
          <a:lstStyle/>
          <a:p>
            <a:r>
              <a:rPr lang="zh-CN" altLang="en-US" dirty="0"/>
              <a:t>指标二结果</a:t>
            </a:r>
            <a:endParaRPr lang="zh-CN" altLang="en-US" dirty="0"/>
          </a:p>
        </p:txBody>
      </p:sp>
      <p:graphicFrame>
        <p:nvGraphicFramePr>
          <p:cNvPr id="8" name="图表 7"/>
          <p:cNvGraphicFramePr/>
          <p:nvPr/>
        </p:nvGraphicFramePr>
        <p:xfrm>
          <a:off x="1249680" y="1841500"/>
          <a:ext cx="6374130" cy="420941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表格 10"/>
          <p:cNvGraphicFramePr/>
          <p:nvPr/>
        </p:nvGraphicFramePr>
        <p:xfrm>
          <a:off x="9438958" y="5098415"/>
          <a:ext cx="962025" cy="226060"/>
        </p:xfrm>
        <a:graphic>
          <a:graphicData uri="http://schemas.openxmlformats.org/drawingml/2006/table">
            <a:tbl>
              <a:tblPr firstRow="1" bandRow="1">
                <a:tableStyleId>{5C22544A-7EE6-4342-B048-85BDC9FD1C3A}</a:tableStyleId>
              </a:tblPr>
              <a:tblGrid>
                <a:gridCol w="962025"/>
              </a:tblGrid>
              <a:tr h="22606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21" name="文本框 20"/>
          <p:cNvSpPr txBox="1"/>
          <p:nvPr/>
        </p:nvSpPr>
        <p:spPr>
          <a:xfrm>
            <a:off x="1074077" y="1165009"/>
            <a:ext cx="6374604" cy="226485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3</a:t>
            </a:r>
            <a:r>
              <a:rPr lang="zh-CN" altLang="en-US" dirty="0"/>
              <a:t>）实验执行</a:t>
            </a:r>
            <a:endParaRPr lang="zh-CN" altLang="en-US" dirty="0"/>
          </a:p>
          <a:p>
            <a:r>
              <a:rPr lang="zh-CN" altLang="en-US" dirty="0"/>
              <a:t>方案二：对原布局根据阶段一中</a:t>
            </a:r>
            <a:r>
              <a:rPr lang="en-US" altLang="zh-CN" dirty="0"/>
              <a:t>SLP</a:t>
            </a:r>
            <a:r>
              <a:rPr lang="zh-CN" altLang="en-US" dirty="0"/>
              <a:t>方法进行优化得出结果如下图，并且新购入设备如右图</a:t>
            </a:r>
            <a:endParaRPr lang="en-US" altLang="zh-CN" dirty="0"/>
          </a:p>
          <a:p>
            <a:endParaRPr lang="en-US" altLang="zh-CN" dirty="0"/>
          </a:p>
          <a:p>
            <a:endParaRPr lang="en-US" altLang="zh-CN" dirty="0"/>
          </a:p>
          <a:p>
            <a:endParaRPr lang="zh-CN" altLang="en-US" dirty="0"/>
          </a:p>
        </p:txBody>
      </p:sp>
      <p:sp>
        <p:nvSpPr>
          <p:cNvPr id="3" name="文本框 2"/>
          <p:cNvSpPr txBox="1"/>
          <p:nvPr/>
        </p:nvSpPr>
        <p:spPr>
          <a:xfrm>
            <a:off x="9023230" y="2360222"/>
            <a:ext cx="1107996" cy="369332"/>
          </a:xfrm>
          <a:prstGeom prst="rect">
            <a:avLst/>
          </a:prstGeom>
          <a:noFill/>
        </p:spPr>
        <p:txBody>
          <a:bodyPr wrap="none" rtlCol="0">
            <a:spAutoFit/>
          </a:bodyPr>
          <a:lstStyle/>
          <a:p>
            <a:r>
              <a:rPr lang="zh-CN" altLang="en-US" dirty="0"/>
              <a:t>购入设备</a:t>
            </a:r>
            <a:endParaRPr lang="zh-CN" altLang="en-US" dirty="0"/>
          </a:p>
        </p:txBody>
      </p:sp>
      <p:sp>
        <p:nvSpPr>
          <p:cNvPr id="14" name="文本框 13"/>
          <p:cNvSpPr txBox="1"/>
          <p:nvPr/>
        </p:nvSpPr>
        <p:spPr>
          <a:xfrm>
            <a:off x="9078675" y="3590435"/>
            <a:ext cx="2566766" cy="369332"/>
          </a:xfrm>
          <a:prstGeom prst="rect">
            <a:avLst/>
          </a:prstGeom>
          <a:noFill/>
        </p:spPr>
        <p:txBody>
          <a:bodyPr wrap="square">
            <a:spAutoFit/>
          </a:bodyPr>
          <a:lstStyle/>
          <a:p>
            <a:r>
              <a:rPr lang="zh-CN" altLang="en-US" dirty="0"/>
              <a:t>      </a:t>
            </a:r>
            <a:endParaRPr lang="zh-CN" altLang="en-US" dirty="0"/>
          </a:p>
        </p:txBody>
      </p:sp>
      <p:sp>
        <p:nvSpPr>
          <p:cNvPr id="2" name="文本框 1"/>
          <p:cNvSpPr txBox="1"/>
          <p:nvPr/>
        </p:nvSpPr>
        <p:spPr>
          <a:xfrm>
            <a:off x="3483652" y="6270398"/>
            <a:ext cx="1554480" cy="368300"/>
          </a:xfrm>
          <a:prstGeom prst="rect">
            <a:avLst/>
          </a:prstGeom>
          <a:noFill/>
        </p:spPr>
        <p:txBody>
          <a:bodyPr wrap="none" rtlCol="0">
            <a:spAutoFit/>
          </a:bodyPr>
          <a:lstStyle/>
          <a:p>
            <a:r>
              <a:rPr lang="zh-CN" altLang="en-US" dirty="0"/>
              <a:t>布局优化结果</a:t>
            </a:r>
            <a:endParaRPr lang="zh-CN" altLang="en-US" dirty="0"/>
          </a:p>
        </p:txBody>
      </p:sp>
      <p:pic>
        <p:nvPicPr>
          <p:cNvPr id="13" name="图片 12" descr="图片包含 图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204" y="2297434"/>
            <a:ext cx="5848350" cy="3811355"/>
          </a:xfrm>
          <a:prstGeom prst="rect">
            <a:avLst/>
          </a:prstGeom>
        </p:spPr>
      </p:pic>
      <p:sp>
        <p:nvSpPr>
          <p:cNvPr id="16" name="文本框 15"/>
          <p:cNvSpPr txBox="1"/>
          <p:nvPr/>
        </p:nvSpPr>
        <p:spPr>
          <a:xfrm>
            <a:off x="7785507" y="5525004"/>
            <a:ext cx="3583916" cy="1200329"/>
          </a:xfrm>
          <a:prstGeom prst="rect">
            <a:avLst/>
          </a:prstGeom>
          <a:noFill/>
        </p:spPr>
        <p:txBody>
          <a:bodyPr wrap="square">
            <a:spAutoFit/>
          </a:bodyPr>
          <a:lstStyle/>
          <a:p>
            <a:r>
              <a:rPr lang="zh-CN" altLang="en-US" dirty="0"/>
              <a:t>       新布局的变化通过患者移动的距离来体现，根据新布局重新设置患者转移房间所需要移动的距离。</a:t>
            </a:r>
            <a:endParaRPr lang="zh-CN" altLang="en-US" dirty="0"/>
          </a:p>
        </p:txBody>
      </p:sp>
      <p:graphicFrame>
        <p:nvGraphicFramePr>
          <p:cNvPr id="4" name="表格 3"/>
          <p:cNvGraphicFramePr/>
          <p:nvPr>
            <p:custDataLst>
              <p:tags r:id="rId5"/>
            </p:custDataLst>
          </p:nvPr>
        </p:nvGraphicFramePr>
        <p:xfrm>
          <a:off x="8394065" y="1423670"/>
          <a:ext cx="2247900" cy="904240"/>
        </p:xfrm>
        <a:graphic>
          <a:graphicData uri="http://schemas.openxmlformats.org/drawingml/2006/table">
            <a:tbl>
              <a:tblPr firstRow="1" bandRow="1">
                <a:tableStyleId>{5C22544A-7EE6-4342-B048-85BDC9FD1C3A}</a:tableStyleId>
              </a:tblPr>
              <a:tblGrid>
                <a:gridCol w="876300"/>
                <a:gridCol w="685800"/>
                <a:gridCol w="685800"/>
              </a:tblGrid>
              <a:tr h="165100">
                <a:tc>
                  <a:txBody>
                    <a:bodyPr/>
                    <a:p>
                      <a:pPr indent="0" algn="ctr">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改进前</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改进后</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CCU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15</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ICU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42</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165100">
                <a:tc>
                  <a:txBody>
                    <a:bodyPr/>
                    <a:p>
                      <a:pPr indent="0" algn="ctr">
                        <a:buNone/>
                      </a:pPr>
                      <a:r>
                        <a:rPr lang="en-US" sz="1100" b="0">
                          <a:solidFill>
                            <a:srgbClr val="000000"/>
                          </a:solidFill>
                          <a:latin typeface="宋体" panose="02010600030101010101" pitchFamily="2" charset="-122"/>
                        </a:rPr>
                        <a:t>PREOP BEDS</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8</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23</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pic>
        <p:nvPicPr>
          <p:cNvPr id="6" name="图片 5"/>
          <p:cNvPicPr>
            <a:picLocks noChangeAspect="1"/>
          </p:cNvPicPr>
          <p:nvPr/>
        </p:nvPicPr>
        <p:blipFill>
          <a:blip r:embed="rId6"/>
          <a:stretch>
            <a:fillRect/>
          </a:stretch>
        </p:blipFill>
        <p:spPr>
          <a:xfrm>
            <a:off x="7617460" y="2729865"/>
            <a:ext cx="3920490" cy="27031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21" name="文本框 20"/>
          <p:cNvSpPr txBox="1"/>
          <p:nvPr/>
        </p:nvSpPr>
        <p:spPr>
          <a:xfrm>
            <a:off x="1074077" y="1165009"/>
            <a:ext cx="6374604" cy="1156855"/>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3</a:t>
            </a:r>
            <a:r>
              <a:rPr lang="zh-CN" altLang="en-US" dirty="0"/>
              <a:t>）实验执行</a:t>
            </a:r>
            <a:endParaRPr lang="zh-CN" altLang="en-US" dirty="0"/>
          </a:p>
          <a:p>
            <a:endParaRPr lang="en-US" altLang="zh-CN" dirty="0"/>
          </a:p>
          <a:p>
            <a:endParaRPr lang="zh-CN" altLang="en-US" dirty="0"/>
          </a:p>
        </p:txBody>
      </p:sp>
      <p:sp>
        <p:nvSpPr>
          <p:cNvPr id="14" name="文本框 13"/>
          <p:cNvSpPr txBox="1"/>
          <p:nvPr/>
        </p:nvSpPr>
        <p:spPr>
          <a:xfrm>
            <a:off x="9092565" y="2780665"/>
            <a:ext cx="2891790" cy="2030095"/>
          </a:xfrm>
          <a:prstGeom prst="rect">
            <a:avLst/>
          </a:prstGeom>
          <a:noFill/>
        </p:spPr>
        <p:txBody>
          <a:bodyPr wrap="square">
            <a:spAutoFit/>
          </a:bodyPr>
          <a:lstStyle/>
          <a:p>
            <a:pPr>
              <a:buClrTx/>
              <a:buSzTx/>
              <a:buFontTx/>
            </a:pPr>
            <a:r>
              <a:rPr lang="zh-CN" altLang="en-US" dirty="0">
                <a:sym typeface="+mn-ea"/>
              </a:rPr>
              <a:t>方案二结果：进行</a:t>
            </a:r>
            <a:r>
              <a:rPr lang="zh-CN" altLang="en-US" dirty="0">
                <a:sym typeface="+mn-ea"/>
              </a:rPr>
              <a:t>720</a:t>
            </a:r>
            <a:r>
              <a:rPr lang="zh-CN" altLang="en-US" dirty="0">
                <a:sym typeface="+mn-ea"/>
              </a:rPr>
              <a:t>小时的模拟，一共进行</a:t>
            </a:r>
            <a:r>
              <a:rPr lang="zh-CN" altLang="en-US" dirty="0">
                <a:sym typeface="+mn-ea"/>
              </a:rPr>
              <a:t>100</a:t>
            </a:r>
            <a:r>
              <a:rPr lang="zh-CN" altLang="en-US" dirty="0">
                <a:sym typeface="+mn-ea"/>
              </a:rPr>
              <a:t>次得出总平均通过时间在</a:t>
            </a:r>
            <a:r>
              <a:rPr lang="zh-CN" altLang="en-US" dirty="0">
                <a:sym typeface="+mn-ea"/>
              </a:rPr>
              <a:t>559.9</a:t>
            </a:r>
            <a:r>
              <a:rPr lang="zh-CN" altLang="en-US" dirty="0">
                <a:sym typeface="+mn-ea"/>
              </a:rPr>
              <a:t>到</a:t>
            </a:r>
            <a:r>
              <a:rPr lang="zh-CN" altLang="en-US" dirty="0">
                <a:sym typeface="+mn-ea"/>
              </a:rPr>
              <a:t>647.3</a:t>
            </a:r>
            <a:r>
              <a:rPr lang="zh-CN" altLang="en-US" dirty="0">
                <a:sym typeface="+mn-ea"/>
              </a:rPr>
              <a:t>之间浮动，均值为</a:t>
            </a:r>
            <a:r>
              <a:rPr lang="zh-CN" altLang="en-US" dirty="0">
                <a:sym typeface="+mn-ea"/>
              </a:rPr>
              <a:t>602.2652554</a:t>
            </a:r>
            <a:r>
              <a:rPr lang="zh-CN" altLang="en-US" dirty="0">
                <a:sym typeface="+mn-ea"/>
              </a:rPr>
              <a:t>，标准差为20</a:t>
            </a:r>
            <a:r>
              <a:rPr lang="en-US">
                <a:solidFill>
                  <a:srgbClr val="000000"/>
                </a:solidFill>
                <a:latin typeface="宋体" panose="02010600030101010101" pitchFamily="2" charset="-122"/>
                <a:sym typeface="+mn-ea"/>
              </a:rPr>
              <a:t>.</a:t>
            </a:r>
            <a:r>
              <a:rPr lang="zh-CN" altLang="en-US" dirty="0">
                <a:sym typeface="+mn-ea"/>
              </a:rPr>
              <a:t>65481702。</a:t>
            </a:r>
            <a:endParaRPr lang="en-US" altLang="en-US" b="0">
              <a:solidFill>
                <a:srgbClr val="000000"/>
              </a:solidFill>
              <a:latin typeface="宋体" panose="02010600030101010101" pitchFamily="2" charset="-122"/>
            </a:endParaRPr>
          </a:p>
          <a:p>
            <a:pPr>
              <a:buClrTx/>
              <a:buSzTx/>
              <a:buFontTx/>
            </a:pPr>
            <a:endParaRPr lang="zh-CN" altLang="en-US" dirty="0">
              <a:sym typeface="+mn-ea"/>
            </a:endParaRPr>
          </a:p>
        </p:txBody>
      </p:sp>
      <p:pic>
        <p:nvPicPr>
          <p:cNvPr id="3" name="图片 2"/>
          <p:cNvPicPr>
            <a:picLocks noChangeAspect="1"/>
          </p:cNvPicPr>
          <p:nvPr/>
        </p:nvPicPr>
        <p:blipFill>
          <a:blip r:embed="rId4"/>
          <a:stretch>
            <a:fillRect/>
          </a:stretch>
        </p:blipFill>
        <p:spPr>
          <a:xfrm>
            <a:off x="1148080" y="1753870"/>
            <a:ext cx="7644765" cy="4425315"/>
          </a:xfrm>
          <a:prstGeom prst="rect">
            <a:avLst/>
          </a:prstGeom>
        </p:spPr>
      </p:pic>
      <p:sp>
        <p:nvSpPr>
          <p:cNvPr id="4" name="文本框 3"/>
          <p:cNvSpPr txBox="1"/>
          <p:nvPr/>
        </p:nvSpPr>
        <p:spPr>
          <a:xfrm>
            <a:off x="4307882" y="6277383"/>
            <a:ext cx="1325880" cy="368300"/>
          </a:xfrm>
          <a:prstGeom prst="rect">
            <a:avLst/>
          </a:prstGeom>
          <a:noFill/>
        </p:spPr>
        <p:txBody>
          <a:bodyPr wrap="none" rtlCol="0">
            <a:spAutoFit/>
          </a:bodyPr>
          <a:p>
            <a:r>
              <a:rPr lang="zh-CN" altLang="en-US" dirty="0"/>
              <a:t>指标一结果</a:t>
            </a:r>
            <a:endParaRPr lang="zh-CN" altLang="en-US" dirty="0"/>
          </a:p>
        </p:txBody>
      </p:sp>
      <p:graphicFrame>
        <p:nvGraphicFramePr>
          <p:cNvPr id="6" name="表格 5"/>
          <p:cNvGraphicFramePr/>
          <p:nvPr/>
        </p:nvGraphicFramePr>
        <p:xfrm>
          <a:off x="5614988" y="3315970"/>
          <a:ext cx="962025" cy="226060"/>
        </p:xfrm>
        <a:graphic>
          <a:graphicData uri="http://schemas.openxmlformats.org/drawingml/2006/table">
            <a:tbl>
              <a:tblPr firstRow="1" bandRow="1">
                <a:tableStyleId>{5C22544A-7EE6-4342-B048-85BDC9FD1C3A}</a:tableStyleId>
              </a:tblPr>
              <a:tblGrid>
                <a:gridCol w="962025"/>
              </a:tblGrid>
              <a:tr h="16510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graphicFrame>
        <p:nvGraphicFramePr>
          <p:cNvPr id="8" name="表格 7"/>
          <p:cNvGraphicFramePr/>
          <p:nvPr/>
        </p:nvGraphicFramePr>
        <p:xfrm>
          <a:off x="5614988" y="3315970"/>
          <a:ext cx="962025" cy="196850"/>
        </p:xfrm>
        <a:graphic>
          <a:graphicData uri="http://schemas.openxmlformats.org/drawingml/2006/table">
            <a:tbl>
              <a:tblPr firstRow="1" bandRow="1">
                <a:tableStyleId>{5C22544A-7EE6-4342-B048-85BDC9FD1C3A}</a:tableStyleId>
              </a:tblPr>
              <a:tblGrid>
                <a:gridCol w="962025"/>
              </a:tblGrid>
              <a:tr h="19685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40165"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14" name="文本框 13"/>
          <p:cNvSpPr txBox="1"/>
          <p:nvPr/>
        </p:nvSpPr>
        <p:spPr>
          <a:xfrm>
            <a:off x="9092565" y="2780665"/>
            <a:ext cx="2891790" cy="1198880"/>
          </a:xfrm>
          <a:prstGeom prst="rect">
            <a:avLst/>
          </a:prstGeom>
          <a:noFill/>
        </p:spPr>
        <p:txBody>
          <a:bodyPr wrap="square">
            <a:spAutoFit/>
          </a:bodyPr>
          <a:lstStyle/>
          <a:p>
            <a:pPr>
              <a:buClrTx/>
              <a:buSzTx/>
              <a:buFontTx/>
            </a:pPr>
            <a:r>
              <a:rPr lang="zh-CN" altLang="en-US" dirty="0">
                <a:sym typeface="+mn-ea"/>
              </a:rPr>
              <a:t>方案二结果：两次模拟时间的平均通过时间差值的平均值为</a:t>
            </a:r>
            <a:r>
              <a:rPr lang="zh-CN" altLang="en-US" dirty="0">
                <a:sym typeface="+mn-ea"/>
              </a:rPr>
              <a:t>362.7173991。</a:t>
            </a:r>
            <a:endParaRPr lang="en-US" altLang="en-US" b="0">
              <a:solidFill>
                <a:srgbClr val="000000"/>
              </a:solidFill>
              <a:latin typeface="宋体" panose="02010600030101010101" pitchFamily="2" charset="-122"/>
            </a:endParaRPr>
          </a:p>
          <a:p>
            <a:pPr>
              <a:buClrTx/>
              <a:buSzTx/>
              <a:buFontTx/>
            </a:pPr>
            <a:endParaRPr lang="zh-CN" altLang="en-US" dirty="0">
              <a:sym typeface="+mn-ea"/>
            </a:endParaRPr>
          </a:p>
        </p:txBody>
      </p:sp>
      <p:sp>
        <p:nvSpPr>
          <p:cNvPr id="4" name="文本框 3"/>
          <p:cNvSpPr txBox="1"/>
          <p:nvPr/>
        </p:nvSpPr>
        <p:spPr>
          <a:xfrm>
            <a:off x="4239937" y="6076088"/>
            <a:ext cx="1325880" cy="368300"/>
          </a:xfrm>
          <a:prstGeom prst="rect">
            <a:avLst/>
          </a:prstGeom>
          <a:noFill/>
        </p:spPr>
        <p:txBody>
          <a:bodyPr wrap="none" rtlCol="0">
            <a:spAutoFit/>
          </a:bodyPr>
          <a:p>
            <a:r>
              <a:rPr lang="zh-CN" altLang="en-US" dirty="0"/>
              <a:t>指标二结果</a:t>
            </a:r>
            <a:endParaRPr lang="zh-CN" altLang="en-US" dirty="0"/>
          </a:p>
        </p:txBody>
      </p:sp>
      <p:graphicFrame>
        <p:nvGraphicFramePr>
          <p:cNvPr id="6" name="表格 5"/>
          <p:cNvGraphicFramePr/>
          <p:nvPr/>
        </p:nvGraphicFramePr>
        <p:xfrm>
          <a:off x="5614988" y="3315970"/>
          <a:ext cx="962025" cy="226060"/>
        </p:xfrm>
        <a:graphic>
          <a:graphicData uri="http://schemas.openxmlformats.org/drawingml/2006/table">
            <a:tbl>
              <a:tblPr firstRow="1" bandRow="1">
                <a:tableStyleId>{5C22544A-7EE6-4342-B048-85BDC9FD1C3A}</a:tableStyleId>
              </a:tblPr>
              <a:tblGrid>
                <a:gridCol w="962025"/>
              </a:tblGrid>
              <a:tr h="16510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graphicFrame>
        <p:nvGraphicFramePr>
          <p:cNvPr id="8" name="表格 7"/>
          <p:cNvGraphicFramePr/>
          <p:nvPr/>
        </p:nvGraphicFramePr>
        <p:xfrm>
          <a:off x="5614988" y="3315970"/>
          <a:ext cx="962025" cy="196850"/>
        </p:xfrm>
        <a:graphic>
          <a:graphicData uri="http://schemas.openxmlformats.org/drawingml/2006/table">
            <a:tbl>
              <a:tblPr firstRow="1" bandRow="1">
                <a:tableStyleId>{5C22544A-7EE6-4342-B048-85BDC9FD1C3A}</a:tableStyleId>
              </a:tblPr>
              <a:tblGrid>
                <a:gridCol w="962025"/>
              </a:tblGrid>
              <a:tr h="19685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graphicFrame>
        <p:nvGraphicFramePr>
          <p:cNvPr id="2" name="图表 1"/>
          <p:cNvGraphicFramePr/>
          <p:nvPr/>
        </p:nvGraphicFramePr>
        <p:xfrm>
          <a:off x="1308735" y="1761490"/>
          <a:ext cx="7188835" cy="406844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表格 8"/>
          <p:cNvGraphicFramePr/>
          <p:nvPr/>
        </p:nvGraphicFramePr>
        <p:xfrm>
          <a:off x="5614988" y="3315970"/>
          <a:ext cx="962025" cy="165100"/>
        </p:xfrm>
        <a:graphic>
          <a:graphicData uri="http://schemas.openxmlformats.org/drawingml/2006/table">
            <a:tbl>
              <a:tblPr firstRow="1" bandRow="1">
                <a:tableStyleId>{5C22544A-7EE6-4342-B048-85BDC9FD1C3A}</a:tableStyleId>
              </a:tblPr>
              <a:tblGrid>
                <a:gridCol w="962025"/>
              </a:tblGrid>
              <a:tr h="16510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85445" y="-421006"/>
            <a:ext cx="12192000" cy="2316481"/>
          </a:xfrm>
          <a:prstGeom prst="rect">
            <a:avLst/>
          </a:prstGeom>
        </p:spPr>
      </p:pic>
      <p:sp>
        <p:nvSpPr>
          <p:cNvPr id="56" name="文本框 55"/>
          <p:cNvSpPr txBox="1"/>
          <p:nvPr/>
        </p:nvSpPr>
        <p:spPr>
          <a:xfrm>
            <a:off x="1165225" y="668655"/>
            <a:ext cx="1948911"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研究内容</a:t>
            </a:r>
            <a:endParaRPr lang="zh-CN" altLang="en-US" sz="2000" dirty="0">
              <a:solidFill>
                <a:schemeClr val="accent1"/>
              </a:solidFill>
              <a:cs typeface="+mn-ea"/>
              <a:sym typeface="+mn-lt"/>
            </a:endParaRP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文本框 44"/>
          <p:cNvSpPr txBox="1"/>
          <p:nvPr/>
        </p:nvSpPr>
        <p:spPr>
          <a:xfrm>
            <a:off x="4718648" y="947420"/>
            <a:ext cx="7243481" cy="5770811"/>
          </a:xfrm>
          <a:prstGeom prst="rect">
            <a:avLst/>
          </a:prstGeom>
          <a:noFill/>
        </p:spPr>
        <p:txBody>
          <a:bodyPr wrap="square" rtlCol="0">
            <a:spAutoFit/>
          </a:bodyPr>
          <a:lstStyle/>
          <a:p>
            <a:pPr algn="just">
              <a:lnSpc>
                <a:spcPct val="150000"/>
              </a:lnSpc>
            </a:pPr>
            <a:r>
              <a:rPr lang="en-US" altLang="zh-CN" dirty="0"/>
              <a:t>       </a:t>
            </a:r>
            <a:r>
              <a:rPr lang="zh-CN" altLang="zh-CN" dirty="0"/>
              <a:t>目前野战医院的配置包括</a:t>
            </a:r>
            <a:r>
              <a:rPr lang="en-US" altLang="zh-CN" dirty="0"/>
              <a:t>12</a:t>
            </a:r>
            <a:r>
              <a:rPr lang="zh-CN" altLang="zh-CN" dirty="0"/>
              <a:t>个用于医疗使用的帐篷以及</a:t>
            </a:r>
            <a:r>
              <a:rPr lang="en-US" altLang="zh-CN" dirty="0"/>
              <a:t>2</a:t>
            </a:r>
            <a:r>
              <a:rPr lang="zh-CN" altLang="zh-CN" dirty="0"/>
              <a:t>个为医护人员住宿和非医疗活动预留的帐篷（空闲医护人员停留区，</a:t>
            </a:r>
            <a:r>
              <a:rPr lang="en-US" altLang="zh-CN" dirty="0"/>
              <a:t>Off-Duty</a:t>
            </a:r>
            <a:r>
              <a:rPr lang="zh-CN" altLang="zh-CN" dirty="0"/>
              <a:t>）。野战医院的入口处是一个分流帐篷，承担建档、对患者初步评估并分诊的职能，同时也是急性轻症患者接受治疗的场所。医院中还有其他多种病房和诊疗区域。目前野战医院的布局图和各个帐篷中的床位数。管理者希望野战医院可以每天收治</a:t>
            </a:r>
            <a:r>
              <a:rPr lang="en-US" altLang="zh-CN" dirty="0"/>
              <a:t>300-500</a:t>
            </a:r>
            <a:r>
              <a:rPr lang="zh-CN" altLang="zh-CN" dirty="0"/>
              <a:t>名患者，其中，轻伤患者（</a:t>
            </a:r>
            <a:r>
              <a:rPr lang="en-US" altLang="zh-CN" dirty="0"/>
              <a:t>Minimal Care Patients</a:t>
            </a:r>
            <a:r>
              <a:rPr lang="zh-CN" altLang="zh-CN" dirty="0"/>
              <a:t>）在医院停留不超过</a:t>
            </a:r>
            <a:r>
              <a:rPr lang="en-US" altLang="zh-CN" dirty="0"/>
              <a:t>24</a:t>
            </a:r>
            <a:r>
              <a:rPr lang="zh-CN" altLang="zh-CN" dirty="0"/>
              <a:t>小时，中度伤患者（</a:t>
            </a:r>
            <a:r>
              <a:rPr lang="en-US" altLang="zh-CN" dirty="0"/>
              <a:t>Intermediate Care Patients</a:t>
            </a:r>
            <a:r>
              <a:rPr lang="zh-CN" altLang="zh-CN" dirty="0"/>
              <a:t>）在医院停留不超过</a:t>
            </a:r>
            <a:r>
              <a:rPr lang="en-US" altLang="zh-CN" dirty="0"/>
              <a:t>48</a:t>
            </a:r>
            <a:r>
              <a:rPr lang="zh-CN" altLang="zh-CN" dirty="0"/>
              <a:t>小时。一旦附近的功能完善的医院中有空余床位，除孕妇（</a:t>
            </a:r>
            <a:r>
              <a:rPr lang="en-US" altLang="zh-CN" dirty="0"/>
              <a:t>Labor &amp; Delivery Patients, L&amp;D</a:t>
            </a:r>
            <a:r>
              <a:rPr lang="zh-CN" altLang="zh-CN" dirty="0"/>
              <a:t>）外的所有患者将被尽快送至该医院进行治疗。孕妇和新生儿会在恢复后尽快出院。野战医院内所有单元都配备有空调等环境控制设备（</a:t>
            </a:r>
            <a:r>
              <a:rPr lang="en-US" altLang="zh-CN" dirty="0"/>
              <a:t>Environmental Control Unit, ECU</a:t>
            </a:r>
            <a:r>
              <a:rPr lang="zh-CN" altLang="zh-CN" dirty="0"/>
              <a:t>）来确保可以满负荷收治患者并保证其舒适和健康。</a:t>
            </a:r>
            <a:endParaRPr lang="zh-CN" altLang="zh-CN" dirty="0"/>
          </a:p>
          <a:p>
            <a:r>
              <a:rPr lang="en-US" altLang="zh-CN" dirty="0"/>
              <a:t> </a:t>
            </a:r>
            <a:endParaRPr lang="zh-CN" altLang="zh-CN"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90" y="2177392"/>
            <a:ext cx="4553058" cy="348478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1</a:t>
            </a:r>
            <a:r>
              <a:rPr lang="zh-CN" altLang="en-US" dirty="0"/>
              <a:t>：你的方案如何提升了野战医院的相应绩效指标（你在第一阶段评估中所选择的指标）？</a:t>
            </a:r>
            <a:endParaRPr lang="zh-CN" altLang="en-US" dirty="0"/>
          </a:p>
        </p:txBody>
      </p:sp>
      <p:sp>
        <p:nvSpPr>
          <p:cNvPr id="21" name="文本框 20"/>
          <p:cNvSpPr txBox="1"/>
          <p:nvPr/>
        </p:nvSpPr>
        <p:spPr>
          <a:xfrm>
            <a:off x="1074077" y="1165009"/>
            <a:ext cx="6374604" cy="787523"/>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4</a:t>
            </a:r>
            <a:r>
              <a:rPr lang="zh-CN" altLang="en-US" dirty="0"/>
              <a:t>）结论</a:t>
            </a:r>
            <a:endParaRPr lang="en-US" altLang="zh-CN" dirty="0"/>
          </a:p>
          <a:p>
            <a:endParaRPr lang="zh-CN" altLang="en-US" dirty="0"/>
          </a:p>
        </p:txBody>
      </p:sp>
      <p:sp>
        <p:nvSpPr>
          <p:cNvPr id="11" name="文本框 10"/>
          <p:cNvSpPr txBox="1"/>
          <p:nvPr/>
        </p:nvSpPr>
        <p:spPr>
          <a:xfrm>
            <a:off x="1303978" y="3823440"/>
            <a:ext cx="10235469" cy="1198880"/>
          </a:xfrm>
          <a:prstGeom prst="rect">
            <a:avLst/>
          </a:prstGeom>
          <a:noFill/>
        </p:spPr>
        <p:txBody>
          <a:bodyPr wrap="square">
            <a:spAutoFit/>
          </a:bodyPr>
          <a:lstStyle/>
          <a:p>
            <a:r>
              <a:rPr lang="zh-CN" altLang="en-US" dirty="0"/>
              <a:t>       由此表可以得出，方案二的标准差更小，说明数据更加稳定可靠，并且平均通过时间下降幅度远大于方案一，两次模拟时间增加的差值也仅是方案一的</a:t>
            </a:r>
            <a:r>
              <a:rPr lang="en-US" altLang="zh-CN" dirty="0"/>
              <a:t>60%</a:t>
            </a:r>
            <a:r>
              <a:rPr lang="zh-CN" altLang="en-US" dirty="0"/>
              <a:t>左右，但方案二购入了大量床位，可能需要考虑扩建的问题，因此资金耗费也会更加多。综上所述，优先考虑方案二，若资金有限可以选择方案一作为优化方案。</a:t>
            </a:r>
            <a:endParaRPr lang="zh-CN" altLang="en-US" dirty="0"/>
          </a:p>
        </p:txBody>
      </p:sp>
      <p:graphicFrame>
        <p:nvGraphicFramePr>
          <p:cNvPr id="2" name="表格 1"/>
          <p:cNvGraphicFramePr/>
          <p:nvPr>
            <p:custDataLst>
              <p:tags r:id="rId4"/>
            </p:custDataLst>
          </p:nvPr>
        </p:nvGraphicFramePr>
        <p:xfrm>
          <a:off x="2729230" y="1864360"/>
          <a:ext cx="6648450" cy="1767840"/>
        </p:xfrm>
        <a:graphic>
          <a:graphicData uri="http://schemas.openxmlformats.org/drawingml/2006/table">
            <a:tbl>
              <a:tblPr firstRow="1" bandRow="1">
                <a:tableStyleId>{5C22544A-7EE6-4342-B048-85BDC9FD1C3A}</a:tableStyleId>
              </a:tblPr>
              <a:tblGrid>
                <a:gridCol w="1234440"/>
                <a:gridCol w="1870075"/>
                <a:gridCol w="1258570"/>
                <a:gridCol w="2285365"/>
              </a:tblGrid>
              <a:tr h="441960">
                <a:tc>
                  <a:txBody>
                    <a:bodyPr/>
                    <a:p>
                      <a:pPr indent="0" algn="ctr">
                        <a:buNone/>
                      </a:pP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通过时间标准差</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平均通过时间</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两次模拟时间差值平均值</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1960">
                <a:tc>
                  <a:txBody>
                    <a:bodyPr/>
                    <a:p>
                      <a:pPr indent="0" algn="ctr">
                        <a:buNone/>
                      </a:pPr>
                      <a:r>
                        <a:rPr lang="zh-CN" sz="1100" b="0">
                          <a:solidFill>
                            <a:srgbClr val="000000"/>
                          </a:solidFill>
                          <a:latin typeface="Arial" panose="020B0604020202020204" pitchFamily="34" charset="0"/>
                          <a:ea typeface="宋体" panose="02010600030101010101" pitchFamily="2" charset="-122"/>
                        </a:rPr>
                        <a:t>优化前</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21.51990489</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1003.19154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640.6912608</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1960">
                <a:tc>
                  <a:txBody>
                    <a:bodyPr/>
                    <a:p>
                      <a:pPr indent="0" algn="ctr">
                        <a:buNone/>
                      </a:pPr>
                      <a:r>
                        <a:rPr lang="zh-CN" sz="1100" b="0">
                          <a:solidFill>
                            <a:srgbClr val="000000"/>
                          </a:solidFill>
                          <a:latin typeface="Arial" panose="020B0604020202020204" pitchFamily="34" charset="0"/>
                          <a:ea typeface="宋体" panose="02010600030101010101" pitchFamily="2" charset="-122"/>
                        </a:rPr>
                        <a:t>方案一</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28.81615572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940.7384396</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603.1930464</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r h="441960">
                <a:tc>
                  <a:txBody>
                    <a:bodyPr/>
                    <a:p>
                      <a:pPr indent="0" algn="ctr">
                        <a:buNone/>
                      </a:pPr>
                      <a:r>
                        <a:rPr lang="zh-CN" sz="1100" b="0">
                          <a:solidFill>
                            <a:srgbClr val="000000"/>
                          </a:solidFill>
                          <a:latin typeface="Arial" panose="020B0604020202020204" pitchFamily="34" charset="0"/>
                          <a:ea typeface="宋体" panose="02010600030101010101" pitchFamily="2" charset="-122"/>
                        </a:rPr>
                        <a:t>方案二</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20.65481702</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602.2652554</a:t>
                      </a:r>
                      <a:endParaRPr lang="en-US" altLang="en-US" sz="1100" b="0">
                        <a:solidFill>
                          <a:srgbClr val="000000"/>
                        </a:solidFill>
                        <a:latin typeface="宋体" panose="02010600030101010101" pitchFamily="2" charset="-122"/>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362.7173991</a:t>
                      </a:r>
                      <a:endParaRPr lang="en-US" altLang="en-US" sz="1100" b="0">
                        <a:solidFill>
                          <a:srgbClr val="000000"/>
                        </a:solidFill>
                        <a:latin typeface="宋体" panose="02010600030101010101" pitchFamily="2" charset="-122"/>
                      </a:endParaRPr>
                    </a:p>
                  </a:txBody>
                  <a:tcPr marL="12700" marR="12700" marT="12700" vert="horz" anchor="ctr" anchorCtr="0">
                    <a:lnL>
                      <a:noFill/>
                    </a:lnL>
                    <a:lnR cap="flat">
                      <a:noFill/>
                    </a:lnR>
                    <a:lnT cap="flat">
                      <a:noFill/>
                    </a:lnT>
                    <a:lnB cap="flat">
                      <a:noFill/>
                    </a:lnB>
                    <a:lnTlToBr>
                      <a:noFill/>
                    </a:lnTlToBr>
                    <a:lnBlToTr>
                      <a:noFill/>
                    </a:lnBlToTr>
                    <a:no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：如果未来发生其他灾难，例如地震等，你改进的野战医院是否能为灾后医疗提供足够的支持？</a:t>
            </a:r>
            <a:endParaRPr lang="zh-CN" altLang="en-US" dirty="0"/>
          </a:p>
        </p:txBody>
      </p:sp>
      <p:sp>
        <p:nvSpPr>
          <p:cNvPr id="21" name="文本框 20"/>
          <p:cNvSpPr txBox="1"/>
          <p:nvPr/>
        </p:nvSpPr>
        <p:spPr>
          <a:xfrm>
            <a:off x="1074077" y="1165009"/>
            <a:ext cx="6374604" cy="5219506"/>
          </a:xfrm>
          <a:prstGeom prst="rect">
            <a:avLst/>
          </a:prstGeom>
          <a:noFill/>
        </p:spPr>
        <p:txBody>
          <a:bodyPr wrap="square" rtlCol="0">
            <a:spAutoFit/>
          </a:bodyPr>
          <a:lstStyle>
            <a:defPPr>
              <a:defRPr lang="zh-CN"/>
            </a:defPPr>
            <a:lvl1pPr algn="just">
              <a:lnSpc>
                <a:spcPct val="150000"/>
              </a:lnSpc>
              <a:defRPr sz="1600"/>
            </a:lvl1pPr>
          </a:lstStyle>
          <a:p>
            <a:r>
              <a:rPr lang="zh-CN" altLang="en-US" dirty="0"/>
              <a:t>（</a:t>
            </a:r>
            <a:r>
              <a:rPr lang="en-US" altLang="zh-CN" dirty="0"/>
              <a:t>1</a:t>
            </a:r>
            <a:r>
              <a:rPr lang="zh-CN" altLang="en-US" dirty="0"/>
              <a:t>）问题分析</a:t>
            </a:r>
            <a:endParaRPr lang="zh-CN" altLang="en-US" dirty="0"/>
          </a:p>
          <a:p>
            <a:r>
              <a:rPr lang="zh-CN" altLang="en-US" dirty="0"/>
              <a:t>查阅资料得出一般的自然地震灾害指造成</a:t>
            </a:r>
            <a:r>
              <a:rPr lang="en-US" altLang="zh-CN" dirty="0"/>
              <a:t>50</a:t>
            </a:r>
            <a:r>
              <a:rPr lang="zh-CN" altLang="en-US" dirty="0"/>
              <a:t>人～</a:t>
            </a:r>
            <a:r>
              <a:rPr lang="en-US" altLang="zh-CN" dirty="0"/>
              <a:t>300</a:t>
            </a:r>
            <a:r>
              <a:rPr lang="zh-CN" altLang="en-US" dirty="0"/>
              <a:t>人员死亡或重大经济损失，且地震直接经济损失不超过该省（自治区、直辖市）上年生产总值</a:t>
            </a:r>
            <a:r>
              <a:rPr lang="en-US" altLang="zh-CN" dirty="0"/>
              <a:t>1%</a:t>
            </a:r>
            <a:r>
              <a:rPr lang="zh-CN" altLang="en-US" dirty="0"/>
              <a:t>的地震灾害；发生在人口密集地区</a:t>
            </a:r>
            <a:r>
              <a:rPr lang="en-US" altLang="zh-CN" dirty="0"/>
              <a:t>6.5</a:t>
            </a:r>
            <a:r>
              <a:rPr lang="zh-CN" altLang="en-US" dirty="0"/>
              <a:t>级～</a:t>
            </a:r>
            <a:r>
              <a:rPr lang="en-US" altLang="zh-CN" dirty="0"/>
              <a:t>7.0</a:t>
            </a:r>
            <a:r>
              <a:rPr lang="zh-CN" altLang="en-US" dirty="0"/>
              <a:t>级地震所造成的地震灾害。根据该自然灾害的情况修改模型中患者的不同病情概率即可模拟出结果，根据绩效指标的变化程度判断是否能满足灾后医疗问题。</a:t>
            </a:r>
            <a:endParaRPr lang="zh-CN" altLang="en-US" dirty="0"/>
          </a:p>
          <a:p>
            <a:r>
              <a:rPr lang="zh-CN" altLang="en-US" dirty="0"/>
              <a:t>（</a:t>
            </a:r>
            <a:r>
              <a:rPr lang="en-US" altLang="zh-CN" dirty="0"/>
              <a:t>2</a:t>
            </a:r>
            <a:r>
              <a:rPr lang="zh-CN" altLang="en-US" dirty="0"/>
              <a:t>）实验设计</a:t>
            </a:r>
            <a:endParaRPr lang="zh-CN" altLang="en-US" dirty="0"/>
          </a:p>
          <a:p>
            <a:r>
              <a:rPr lang="zh-CN" altLang="en-US" dirty="0"/>
              <a:t>因为考虑的重大灾害是地震，将原模型中患者轻重伤判断的分流处概率调换，将原本轻伤的概率由</a:t>
            </a:r>
            <a:r>
              <a:rPr lang="en-US" altLang="zh-CN" dirty="0"/>
              <a:t>0.9</a:t>
            </a:r>
            <a:r>
              <a:rPr lang="zh-CN" altLang="en-US" dirty="0"/>
              <a:t>下调到</a:t>
            </a:r>
            <a:r>
              <a:rPr lang="en-US" altLang="zh-CN" dirty="0"/>
              <a:t>0.1</a:t>
            </a:r>
            <a:r>
              <a:rPr lang="zh-CN" altLang="en-US" dirty="0"/>
              <a:t>，重伤反之上调到</a:t>
            </a:r>
            <a:r>
              <a:rPr lang="en-US" altLang="zh-CN" dirty="0"/>
              <a:t>0.9</a:t>
            </a:r>
            <a:r>
              <a:rPr lang="zh-CN" altLang="en-US" dirty="0"/>
              <a:t>，根据新模型进行实验。</a:t>
            </a:r>
            <a:endParaRPr lang="zh-CN" altLang="en-US" dirty="0"/>
          </a:p>
          <a:p>
            <a:endParaRPr lang="en-US" altLang="zh-CN" dirty="0"/>
          </a:p>
          <a:p>
            <a:endParaRPr lang="en-US" altLang="zh-CN" dirty="0"/>
          </a:p>
          <a:p>
            <a:endParaRPr lang="zh-CN" altLang="en-US" dirty="0"/>
          </a:p>
        </p:txBody>
      </p:sp>
      <p:sp>
        <p:nvSpPr>
          <p:cNvPr id="14" name="文本框 13"/>
          <p:cNvSpPr txBox="1"/>
          <p:nvPr/>
        </p:nvSpPr>
        <p:spPr>
          <a:xfrm>
            <a:off x="9078675" y="3590435"/>
            <a:ext cx="2566766" cy="369332"/>
          </a:xfrm>
          <a:prstGeom prst="rect">
            <a:avLst/>
          </a:prstGeom>
          <a:noFill/>
        </p:spPr>
        <p:txBody>
          <a:bodyPr wrap="square">
            <a:spAutoFit/>
          </a:bodyPr>
          <a:lstStyle/>
          <a:p>
            <a:r>
              <a:rPr lang="zh-CN" altLang="en-US" dirty="0"/>
              <a:t>      </a:t>
            </a:r>
            <a:endParaRPr lang="zh-CN" altLang="en-US" dirty="0"/>
          </a:p>
        </p:txBody>
      </p:sp>
      <p:pic>
        <p:nvPicPr>
          <p:cNvPr id="16" name="图片 15"/>
          <p:cNvPicPr>
            <a:picLocks noChangeAspect="1"/>
          </p:cNvPicPr>
          <p:nvPr/>
        </p:nvPicPr>
        <p:blipFill>
          <a:blip r:embed="rId4"/>
          <a:stretch>
            <a:fillRect/>
          </a:stretch>
        </p:blipFill>
        <p:spPr>
          <a:xfrm>
            <a:off x="7960964" y="1500913"/>
            <a:ext cx="3756660" cy="3787140"/>
          </a:xfrm>
          <a:prstGeom prst="rect">
            <a:avLst/>
          </a:prstGeom>
        </p:spPr>
      </p:pic>
      <p:sp>
        <p:nvSpPr>
          <p:cNvPr id="4" name="文本框 3"/>
          <p:cNvSpPr txBox="1"/>
          <p:nvPr/>
        </p:nvSpPr>
        <p:spPr>
          <a:xfrm>
            <a:off x="9169880" y="5347335"/>
            <a:ext cx="1338828" cy="369332"/>
          </a:xfrm>
          <a:prstGeom prst="rect">
            <a:avLst/>
          </a:prstGeom>
          <a:noFill/>
        </p:spPr>
        <p:txBody>
          <a:bodyPr wrap="none" rtlCol="0">
            <a:spAutoFit/>
          </a:bodyPr>
          <a:lstStyle/>
          <a:p>
            <a:r>
              <a:rPr lang="zh-CN" altLang="en-US" dirty="0"/>
              <a:t>分流概率图</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：如果未来发生其他灾难，例如地震等，你改进的野战医院是否能为灾后医疗提供足够的支持？</a:t>
            </a:r>
            <a:endParaRPr lang="zh-CN" altLang="en-US" dirty="0"/>
          </a:p>
        </p:txBody>
      </p:sp>
      <p:sp>
        <p:nvSpPr>
          <p:cNvPr id="21" name="文本框 20"/>
          <p:cNvSpPr txBox="1"/>
          <p:nvPr/>
        </p:nvSpPr>
        <p:spPr>
          <a:xfrm>
            <a:off x="1074077" y="1165009"/>
            <a:ext cx="6374604" cy="1198880"/>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除此之外，还将外伤手术的可能性大幅调高至</a:t>
            </a:r>
            <a:r>
              <a:rPr lang="en-US" altLang="zh-CN" dirty="0"/>
              <a:t>0.78</a:t>
            </a:r>
            <a:endParaRPr lang="zh-CN" altLang="en-US" dirty="0"/>
          </a:p>
          <a:p>
            <a:endParaRPr lang="zh-CN" altLang="en-US" dirty="0"/>
          </a:p>
          <a:p>
            <a:endParaRPr lang="zh-CN" altLang="en-US" dirty="0"/>
          </a:p>
        </p:txBody>
      </p:sp>
      <p:pic>
        <p:nvPicPr>
          <p:cNvPr id="2" name="图片 1"/>
          <p:cNvPicPr>
            <a:picLocks noChangeAspect="1"/>
          </p:cNvPicPr>
          <p:nvPr/>
        </p:nvPicPr>
        <p:blipFill>
          <a:blip r:embed="rId3"/>
          <a:stretch>
            <a:fillRect/>
          </a:stretch>
        </p:blipFill>
        <p:spPr>
          <a:xfrm>
            <a:off x="1148080" y="1679575"/>
            <a:ext cx="4705350" cy="4648200"/>
          </a:xfrm>
          <a:prstGeom prst="rect">
            <a:avLst/>
          </a:prstGeom>
        </p:spPr>
      </p:pic>
      <p:sp>
        <p:nvSpPr>
          <p:cNvPr id="6" name="文本框 5"/>
          <p:cNvSpPr txBox="1"/>
          <p:nvPr/>
        </p:nvSpPr>
        <p:spPr>
          <a:xfrm>
            <a:off x="6369685" y="1516380"/>
            <a:ext cx="5169535" cy="1322070"/>
          </a:xfrm>
          <a:prstGeom prst="rect">
            <a:avLst/>
          </a:prstGeom>
          <a:noFill/>
        </p:spPr>
        <p:txBody>
          <a:bodyPr wrap="square" rtlCol="0">
            <a:spAutoFit/>
          </a:bodyPr>
          <a:p>
            <a:r>
              <a:rPr lang="zh-CN" altLang="en-US" sz="1600" dirty="0">
                <a:sym typeface="+mn-ea"/>
              </a:rPr>
              <a:t>（</a:t>
            </a:r>
            <a:r>
              <a:rPr lang="en-US" altLang="zh-CN" sz="1600" dirty="0">
                <a:sym typeface="+mn-ea"/>
              </a:rPr>
              <a:t>3</a:t>
            </a:r>
            <a:r>
              <a:rPr lang="zh-CN" altLang="en-US" sz="1600" dirty="0">
                <a:sym typeface="+mn-ea"/>
              </a:rPr>
              <a:t>）实验执行</a:t>
            </a:r>
            <a:endParaRPr lang="zh-CN" altLang="en-US" sz="1600" dirty="0"/>
          </a:p>
          <a:p>
            <a:r>
              <a:rPr lang="zh-CN" altLang="en-US" sz="1600" dirty="0"/>
              <a:t>并且试验采用与一阶段问题一一样的研究方法进行，</a:t>
            </a:r>
            <a:r>
              <a:rPr lang="zh-CN" altLang="en-US" sz="1600" dirty="0">
                <a:sym typeface="+mn-ea"/>
              </a:rPr>
              <a:t>设置运行240小时、360小时、480小时、600小时和720小时，之后再对各个平均通过时间进行观察记录便于后续对比。</a:t>
            </a:r>
            <a:endParaRPr lang="zh-CN" altLang="en-US" sz="1600" dirty="0"/>
          </a:p>
        </p:txBody>
      </p:sp>
      <p:graphicFrame>
        <p:nvGraphicFramePr>
          <p:cNvPr id="9" name="图表 8"/>
          <p:cNvGraphicFramePr/>
          <p:nvPr/>
        </p:nvGraphicFramePr>
        <p:xfrm>
          <a:off x="6668770" y="2903220"/>
          <a:ext cx="4572000" cy="27432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47971" y="183635"/>
            <a:ext cx="6840089"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两个阶段问题研究分析</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阶段②：野战医院未来运营情况</a:t>
            </a:r>
            <a:endParaRPr lang="zh-CN" altLang="en-US" sz="2000" b="1" dirty="0">
              <a:solidFill>
                <a:schemeClr val="tx1">
                  <a:lumMod val="75000"/>
                  <a:lumOff val="25000"/>
                </a:schemeClr>
              </a:solidFill>
              <a:cs typeface="+mn-ea"/>
              <a:sym typeface="+mn-lt"/>
            </a:endParaRPr>
          </a:p>
        </p:txBody>
      </p:sp>
      <p:sp>
        <p:nvSpPr>
          <p:cNvPr id="10" name="11"/>
          <p:cNvSpPr/>
          <p:nvPr userDrawn="1"/>
        </p:nvSpPr>
        <p:spPr>
          <a:xfrm rot="5400000">
            <a:off x="984777" y="19125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1147970" y="702357"/>
            <a:ext cx="9824829" cy="418191"/>
          </a:xfrm>
          <a:prstGeom prst="rect">
            <a:avLst/>
          </a:prstGeom>
          <a:noFill/>
        </p:spPr>
        <p:txBody>
          <a:bodyPr wrap="square" rtlCol="0">
            <a:spAutoFit/>
          </a:bodyPr>
          <a:lstStyle>
            <a:defPPr>
              <a:defRPr lang="zh-CN"/>
            </a:defPPr>
            <a:lvl1pPr algn="just">
              <a:lnSpc>
                <a:spcPct val="150000"/>
              </a:lnSpc>
              <a:defRPr sz="1600"/>
            </a:lvl1pPr>
          </a:lstStyle>
          <a:p>
            <a:r>
              <a:rPr lang="zh-CN" altLang="en-US" dirty="0"/>
              <a:t>问题</a:t>
            </a:r>
            <a:r>
              <a:rPr lang="en-US" altLang="zh-CN" dirty="0"/>
              <a:t>2</a:t>
            </a:r>
            <a:r>
              <a:rPr lang="zh-CN" altLang="en-US" dirty="0"/>
              <a:t>：如果未来发生其他灾难，例如地震等，你改进的野战医院是否能为灾后医疗提供足够的支持？</a:t>
            </a:r>
            <a:endParaRPr lang="zh-CN" altLang="en-US" dirty="0"/>
          </a:p>
        </p:txBody>
      </p:sp>
      <p:sp>
        <p:nvSpPr>
          <p:cNvPr id="21" name="文本框 20"/>
          <p:cNvSpPr txBox="1"/>
          <p:nvPr/>
        </p:nvSpPr>
        <p:spPr>
          <a:xfrm>
            <a:off x="838835" y="4719320"/>
            <a:ext cx="10804525" cy="1843405"/>
          </a:xfrm>
          <a:prstGeom prst="rect">
            <a:avLst/>
          </a:prstGeom>
          <a:noFill/>
        </p:spPr>
        <p:txBody>
          <a:bodyPr wrap="square" rtlCol="0">
            <a:noAutofit/>
          </a:bodyPr>
          <a:lstStyle>
            <a:defPPr>
              <a:defRPr lang="zh-CN"/>
            </a:defPPr>
            <a:lvl1pPr algn="just">
              <a:lnSpc>
                <a:spcPct val="150000"/>
              </a:lnSpc>
              <a:defRPr sz="1600"/>
            </a:lvl1pPr>
          </a:lstStyle>
          <a:p>
            <a:r>
              <a:rPr lang="zh-CN" altLang="en-US" dirty="0"/>
              <a:t>（</a:t>
            </a:r>
            <a:r>
              <a:rPr lang="en-US" altLang="zh-CN" dirty="0"/>
              <a:t>4</a:t>
            </a:r>
            <a:r>
              <a:rPr lang="zh-CN" altLang="en-US" dirty="0"/>
              <a:t>）结论</a:t>
            </a:r>
            <a:endParaRPr lang="zh-CN" altLang="en-US" dirty="0"/>
          </a:p>
          <a:p>
            <a:r>
              <a:rPr lang="zh-CN" altLang="en-US" dirty="0"/>
              <a:t>野战医院现有配置不足以满足重大灾害的发生，</a:t>
            </a:r>
            <a:r>
              <a:rPr lang="zh-CN" dirty="0"/>
              <a:t>患者平均通过时间随模拟时间的增加呈现线性增长，若满足负荷应该呈现出的是上图所示的折线，围绕一个值上下小幅度震荡</a:t>
            </a:r>
            <a:r>
              <a:rPr lang="en-US" altLang="zh-CN" dirty="0"/>
              <a:t>,</a:t>
            </a:r>
            <a:r>
              <a:rPr lang="zh-CN" altLang="en-US" dirty="0"/>
              <a:t>主要原因是出现床位严重不足，大量患者需要进行手术，在没有重大灾害发生的日常就诊中并未出现这一情况。</a:t>
            </a:r>
            <a:endParaRPr lang="zh-CN" altLang="en-US" dirty="0"/>
          </a:p>
          <a:p>
            <a:endParaRPr lang="en-US" altLang="zh-CN" dirty="0"/>
          </a:p>
          <a:p>
            <a:endParaRPr lang="en-US" altLang="zh-CN" dirty="0"/>
          </a:p>
          <a:p>
            <a:endParaRPr lang="zh-CN" altLang="en-US" dirty="0"/>
          </a:p>
        </p:txBody>
      </p:sp>
      <p:graphicFrame>
        <p:nvGraphicFramePr>
          <p:cNvPr id="3" name="图表 2"/>
          <p:cNvGraphicFramePr/>
          <p:nvPr/>
        </p:nvGraphicFramePr>
        <p:xfrm>
          <a:off x="1148080" y="1441450"/>
          <a:ext cx="9554845" cy="2882900"/>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3627120" y="4324350"/>
            <a:ext cx="4147820" cy="368300"/>
          </a:xfrm>
          <a:prstGeom prst="rect">
            <a:avLst/>
          </a:prstGeom>
          <a:noFill/>
        </p:spPr>
        <p:txBody>
          <a:bodyPr wrap="square" rtlCol="0">
            <a:spAutoFit/>
          </a:bodyPr>
          <a:p>
            <a:pPr algn="ctr"/>
            <a:r>
              <a:rPr lang="zh-CN" altLang="en-US"/>
              <a:t>处于平日状态并且用上所有优化的数据</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3067460" y="2792540"/>
            <a:ext cx="6056444"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结论与总结</a:t>
            </a:r>
            <a:endParaRPr lang="zh-CN" altLang="en-US" sz="4000" dirty="0">
              <a:solidFill>
                <a:schemeClr val="accent1"/>
              </a:solidFill>
              <a:cs typeface="+mn-ea"/>
              <a:sym typeface="+mn-lt"/>
            </a:endParaRP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04</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10" grpId="0" bldLvl="0" animBg="1"/>
      <p:bldP spid="2" grpId="0" bldLvl="0" animBg="1"/>
      <p:bldP spid="56" grpId="0"/>
      <p:bldP spid="58"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 name="任意多边形 46"/>
          <p:cNvSpPr/>
          <p:nvPr/>
        </p:nvSpPr>
        <p:spPr>
          <a:xfrm>
            <a:off x="895824" y="2080128"/>
            <a:ext cx="10449193" cy="3937264"/>
          </a:xfrm>
          <a:custGeom>
            <a:avLst/>
            <a:gdLst>
              <a:gd name="connsiteX0" fmla="*/ 0 w 2923108"/>
              <a:gd name="connsiteY0" fmla="*/ 0 h 2181277"/>
              <a:gd name="connsiteX1" fmla="*/ 109478 w 2923108"/>
              <a:gd name="connsiteY1" fmla="*/ 0 h 2181277"/>
              <a:gd name="connsiteX2" fmla="*/ 114649 w 2923108"/>
              <a:gd name="connsiteY2" fmla="*/ 25618 h 2181277"/>
              <a:gd name="connsiteX3" fmla="*/ 206889 w 2923108"/>
              <a:gd name="connsiteY3" fmla="*/ 86758 h 2181277"/>
              <a:gd name="connsiteX4" fmla="*/ 299129 w 2923108"/>
              <a:gd name="connsiteY4" fmla="*/ 25618 h 2181277"/>
              <a:gd name="connsiteX5" fmla="*/ 304301 w 2923108"/>
              <a:gd name="connsiteY5" fmla="*/ 0 h 2181277"/>
              <a:gd name="connsiteX6" fmla="*/ 423143 w 2923108"/>
              <a:gd name="connsiteY6" fmla="*/ 0 h 2181277"/>
              <a:gd name="connsiteX7" fmla="*/ 428315 w 2923108"/>
              <a:gd name="connsiteY7" fmla="*/ 25618 h 2181277"/>
              <a:gd name="connsiteX8" fmla="*/ 520555 w 2923108"/>
              <a:gd name="connsiteY8" fmla="*/ 86758 h 2181277"/>
              <a:gd name="connsiteX9" fmla="*/ 612795 w 2923108"/>
              <a:gd name="connsiteY9" fmla="*/ 25618 h 2181277"/>
              <a:gd name="connsiteX10" fmla="*/ 617967 w 2923108"/>
              <a:gd name="connsiteY10" fmla="*/ 0 h 2181277"/>
              <a:gd name="connsiteX11" fmla="*/ 736809 w 2923108"/>
              <a:gd name="connsiteY11" fmla="*/ 0 h 2181277"/>
              <a:gd name="connsiteX12" fmla="*/ 741981 w 2923108"/>
              <a:gd name="connsiteY12" fmla="*/ 25618 h 2181277"/>
              <a:gd name="connsiteX13" fmla="*/ 834221 w 2923108"/>
              <a:gd name="connsiteY13" fmla="*/ 86758 h 2181277"/>
              <a:gd name="connsiteX14" fmla="*/ 926461 w 2923108"/>
              <a:gd name="connsiteY14" fmla="*/ 25618 h 2181277"/>
              <a:gd name="connsiteX15" fmla="*/ 931634 w 2923108"/>
              <a:gd name="connsiteY15" fmla="*/ 0 h 2181277"/>
              <a:gd name="connsiteX16" fmla="*/ 1050475 w 2923108"/>
              <a:gd name="connsiteY16" fmla="*/ 0 h 2181277"/>
              <a:gd name="connsiteX17" fmla="*/ 1055647 w 2923108"/>
              <a:gd name="connsiteY17" fmla="*/ 25618 h 2181277"/>
              <a:gd name="connsiteX18" fmla="*/ 1147887 w 2923108"/>
              <a:gd name="connsiteY18" fmla="*/ 86758 h 2181277"/>
              <a:gd name="connsiteX19" fmla="*/ 1240128 w 2923108"/>
              <a:gd name="connsiteY19" fmla="*/ 25618 h 2181277"/>
              <a:gd name="connsiteX20" fmla="*/ 1245300 w 2923108"/>
              <a:gd name="connsiteY20" fmla="*/ 0 h 2181277"/>
              <a:gd name="connsiteX21" fmla="*/ 1364141 w 2923108"/>
              <a:gd name="connsiteY21" fmla="*/ 0 h 2181277"/>
              <a:gd name="connsiteX22" fmla="*/ 1369313 w 2923108"/>
              <a:gd name="connsiteY22" fmla="*/ 25618 h 2181277"/>
              <a:gd name="connsiteX23" fmla="*/ 1461553 w 2923108"/>
              <a:gd name="connsiteY23" fmla="*/ 86758 h 2181277"/>
              <a:gd name="connsiteX24" fmla="*/ 1553794 w 2923108"/>
              <a:gd name="connsiteY24" fmla="*/ 25618 h 2181277"/>
              <a:gd name="connsiteX25" fmla="*/ 1558966 w 2923108"/>
              <a:gd name="connsiteY25" fmla="*/ 0 h 2181277"/>
              <a:gd name="connsiteX26" fmla="*/ 1677807 w 2923108"/>
              <a:gd name="connsiteY26" fmla="*/ 0 h 2181277"/>
              <a:gd name="connsiteX27" fmla="*/ 1682979 w 2923108"/>
              <a:gd name="connsiteY27" fmla="*/ 25618 h 2181277"/>
              <a:gd name="connsiteX28" fmla="*/ 1775220 w 2923108"/>
              <a:gd name="connsiteY28" fmla="*/ 86758 h 2181277"/>
              <a:gd name="connsiteX29" fmla="*/ 1867460 w 2923108"/>
              <a:gd name="connsiteY29" fmla="*/ 25618 h 2181277"/>
              <a:gd name="connsiteX30" fmla="*/ 1872632 w 2923108"/>
              <a:gd name="connsiteY30" fmla="*/ 0 h 2181277"/>
              <a:gd name="connsiteX31" fmla="*/ 1991473 w 2923108"/>
              <a:gd name="connsiteY31" fmla="*/ 0 h 2181277"/>
              <a:gd name="connsiteX32" fmla="*/ 1996646 w 2923108"/>
              <a:gd name="connsiteY32" fmla="*/ 25618 h 2181277"/>
              <a:gd name="connsiteX33" fmla="*/ 2088886 w 2923108"/>
              <a:gd name="connsiteY33" fmla="*/ 86758 h 2181277"/>
              <a:gd name="connsiteX34" fmla="*/ 2181126 w 2923108"/>
              <a:gd name="connsiteY34" fmla="*/ 25618 h 2181277"/>
              <a:gd name="connsiteX35" fmla="*/ 2186298 w 2923108"/>
              <a:gd name="connsiteY35" fmla="*/ 0 h 2181277"/>
              <a:gd name="connsiteX36" fmla="*/ 2305139 w 2923108"/>
              <a:gd name="connsiteY36" fmla="*/ 0 h 2181277"/>
              <a:gd name="connsiteX37" fmla="*/ 2310312 w 2923108"/>
              <a:gd name="connsiteY37" fmla="*/ 25618 h 2181277"/>
              <a:gd name="connsiteX38" fmla="*/ 2402552 w 2923108"/>
              <a:gd name="connsiteY38" fmla="*/ 86758 h 2181277"/>
              <a:gd name="connsiteX39" fmla="*/ 2494792 w 2923108"/>
              <a:gd name="connsiteY39" fmla="*/ 25618 h 2181277"/>
              <a:gd name="connsiteX40" fmla="*/ 2499964 w 2923108"/>
              <a:gd name="connsiteY40" fmla="*/ 0 h 2181277"/>
              <a:gd name="connsiteX41" fmla="*/ 2618806 w 2923108"/>
              <a:gd name="connsiteY41" fmla="*/ 0 h 2181277"/>
              <a:gd name="connsiteX42" fmla="*/ 2623978 w 2923108"/>
              <a:gd name="connsiteY42" fmla="*/ 25618 h 2181277"/>
              <a:gd name="connsiteX43" fmla="*/ 2716218 w 2923108"/>
              <a:gd name="connsiteY43" fmla="*/ 86758 h 2181277"/>
              <a:gd name="connsiteX44" fmla="*/ 2808458 w 2923108"/>
              <a:gd name="connsiteY44" fmla="*/ 25618 h 2181277"/>
              <a:gd name="connsiteX45" fmla="*/ 2813630 w 2923108"/>
              <a:gd name="connsiteY45" fmla="*/ 0 h 2181277"/>
              <a:gd name="connsiteX46" fmla="*/ 2923108 w 2923108"/>
              <a:gd name="connsiteY46" fmla="*/ 0 h 2181277"/>
              <a:gd name="connsiteX47" fmla="*/ 2923108 w 2923108"/>
              <a:gd name="connsiteY47" fmla="*/ 2181277 h 2181277"/>
              <a:gd name="connsiteX48" fmla="*/ 2883682 w 2923108"/>
              <a:gd name="connsiteY48" fmla="*/ 2166860 h 2181277"/>
              <a:gd name="connsiteX49" fmla="*/ 1461554 w 2923108"/>
              <a:gd name="connsiteY49" fmla="*/ 1998880 h 2181277"/>
              <a:gd name="connsiteX50" fmla="*/ 39427 w 2923108"/>
              <a:gd name="connsiteY50" fmla="*/ 2166860 h 2181277"/>
              <a:gd name="connsiteX51" fmla="*/ 0 w 2923108"/>
              <a:gd name="connsiteY51" fmla="*/ 2181277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23108" h="2181277">
                <a:moveTo>
                  <a:pt x="0" y="0"/>
                </a:moveTo>
                <a:lnTo>
                  <a:pt x="109478" y="0"/>
                </a:lnTo>
                <a:lnTo>
                  <a:pt x="114649" y="25618"/>
                </a:lnTo>
                <a:cubicBezTo>
                  <a:pt x="129846" y="61547"/>
                  <a:pt x="165424" y="86758"/>
                  <a:pt x="206889" y="86758"/>
                </a:cubicBezTo>
                <a:cubicBezTo>
                  <a:pt x="248355" y="86758"/>
                  <a:pt x="283932" y="61547"/>
                  <a:pt x="299129" y="25618"/>
                </a:cubicBezTo>
                <a:lnTo>
                  <a:pt x="304301" y="0"/>
                </a:lnTo>
                <a:lnTo>
                  <a:pt x="423143" y="0"/>
                </a:lnTo>
                <a:lnTo>
                  <a:pt x="428315" y="25618"/>
                </a:lnTo>
                <a:cubicBezTo>
                  <a:pt x="443512" y="61547"/>
                  <a:pt x="479090" y="86758"/>
                  <a:pt x="520555" y="86758"/>
                </a:cubicBezTo>
                <a:cubicBezTo>
                  <a:pt x="562021" y="86758"/>
                  <a:pt x="597598" y="61547"/>
                  <a:pt x="612795" y="25618"/>
                </a:cubicBezTo>
                <a:lnTo>
                  <a:pt x="617967" y="0"/>
                </a:lnTo>
                <a:lnTo>
                  <a:pt x="736809" y="0"/>
                </a:lnTo>
                <a:lnTo>
                  <a:pt x="741981" y="25618"/>
                </a:lnTo>
                <a:cubicBezTo>
                  <a:pt x="757178" y="61547"/>
                  <a:pt x="792756" y="86758"/>
                  <a:pt x="834221" y="86758"/>
                </a:cubicBezTo>
                <a:cubicBezTo>
                  <a:pt x="875687" y="86758"/>
                  <a:pt x="911264" y="61547"/>
                  <a:pt x="926461" y="25618"/>
                </a:cubicBezTo>
                <a:lnTo>
                  <a:pt x="931634" y="0"/>
                </a:lnTo>
                <a:lnTo>
                  <a:pt x="1050475" y="0"/>
                </a:lnTo>
                <a:lnTo>
                  <a:pt x="1055647" y="25618"/>
                </a:lnTo>
                <a:cubicBezTo>
                  <a:pt x="1070844" y="61547"/>
                  <a:pt x="1106422" y="86758"/>
                  <a:pt x="1147887" y="86758"/>
                </a:cubicBezTo>
                <a:cubicBezTo>
                  <a:pt x="1189354" y="86758"/>
                  <a:pt x="1224930" y="61547"/>
                  <a:pt x="1240128" y="25618"/>
                </a:cubicBezTo>
                <a:lnTo>
                  <a:pt x="1245300" y="0"/>
                </a:lnTo>
                <a:lnTo>
                  <a:pt x="1364141" y="0"/>
                </a:lnTo>
                <a:lnTo>
                  <a:pt x="1369313" y="25618"/>
                </a:lnTo>
                <a:cubicBezTo>
                  <a:pt x="1384511" y="61547"/>
                  <a:pt x="1420089" y="86758"/>
                  <a:pt x="1461553" y="86758"/>
                </a:cubicBezTo>
                <a:cubicBezTo>
                  <a:pt x="1503020" y="86758"/>
                  <a:pt x="1538596" y="61547"/>
                  <a:pt x="1553794" y="25618"/>
                </a:cubicBezTo>
                <a:lnTo>
                  <a:pt x="1558966" y="0"/>
                </a:lnTo>
                <a:lnTo>
                  <a:pt x="1677807" y="0"/>
                </a:lnTo>
                <a:lnTo>
                  <a:pt x="1682979" y="25618"/>
                </a:lnTo>
                <a:cubicBezTo>
                  <a:pt x="1698177" y="61547"/>
                  <a:pt x="1733755" y="86758"/>
                  <a:pt x="1775220" y="86758"/>
                </a:cubicBezTo>
                <a:cubicBezTo>
                  <a:pt x="1816685" y="86758"/>
                  <a:pt x="1852263" y="61547"/>
                  <a:pt x="1867460" y="25618"/>
                </a:cubicBezTo>
                <a:lnTo>
                  <a:pt x="1872632" y="0"/>
                </a:lnTo>
                <a:lnTo>
                  <a:pt x="1991473" y="0"/>
                </a:lnTo>
                <a:lnTo>
                  <a:pt x="1996646" y="25618"/>
                </a:lnTo>
                <a:cubicBezTo>
                  <a:pt x="2011843" y="61547"/>
                  <a:pt x="2047419" y="86758"/>
                  <a:pt x="2088886" y="86758"/>
                </a:cubicBezTo>
                <a:cubicBezTo>
                  <a:pt x="2130352" y="86758"/>
                  <a:pt x="2165929" y="61547"/>
                  <a:pt x="2181126" y="25618"/>
                </a:cubicBezTo>
                <a:lnTo>
                  <a:pt x="2186298" y="0"/>
                </a:lnTo>
                <a:lnTo>
                  <a:pt x="2305139" y="0"/>
                </a:lnTo>
                <a:lnTo>
                  <a:pt x="2310312" y="25618"/>
                </a:lnTo>
                <a:cubicBezTo>
                  <a:pt x="2325509" y="61547"/>
                  <a:pt x="2361086" y="86758"/>
                  <a:pt x="2402552" y="86758"/>
                </a:cubicBezTo>
                <a:cubicBezTo>
                  <a:pt x="2444017" y="86758"/>
                  <a:pt x="2479595" y="61547"/>
                  <a:pt x="2494792" y="25618"/>
                </a:cubicBezTo>
                <a:lnTo>
                  <a:pt x="2499964" y="0"/>
                </a:lnTo>
                <a:lnTo>
                  <a:pt x="2618806" y="0"/>
                </a:lnTo>
                <a:lnTo>
                  <a:pt x="2623978" y="25618"/>
                </a:lnTo>
                <a:cubicBezTo>
                  <a:pt x="2639175" y="61547"/>
                  <a:pt x="2674753" y="86758"/>
                  <a:pt x="2716218" y="86758"/>
                </a:cubicBezTo>
                <a:cubicBezTo>
                  <a:pt x="2757683" y="86758"/>
                  <a:pt x="2793261" y="61547"/>
                  <a:pt x="2808458" y="25618"/>
                </a:cubicBezTo>
                <a:lnTo>
                  <a:pt x="2813630" y="0"/>
                </a:lnTo>
                <a:lnTo>
                  <a:pt x="2923108" y="0"/>
                </a:lnTo>
                <a:lnTo>
                  <a:pt x="2923108" y="2181277"/>
                </a:lnTo>
                <a:lnTo>
                  <a:pt x="2883682" y="2166860"/>
                </a:lnTo>
                <a:cubicBezTo>
                  <a:pt x="2575479" y="2065513"/>
                  <a:pt x="2053543" y="1998880"/>
                  <a:pt x="1461554" y="1998880"/>
                </a:cubicBezTo>
                <a:cubicBezTo>
                  <a:pt x="869565" y="1998880"/>
                  <a:pt x="347630" y="2065513"/>
                  <a:pt x="39427" y="2166860"/>
                </a:cubicBezTo>
                <a:lnTo>
                  <a:pt x="0" y="2181277"/>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oAutofit/>
          </a:bodyPr>
          <a:lstStyle/>
          <a:p>
            <a:pPr indent="457200" algn="just">
              <a:lnSpc>
                <a:spcPct val="150000"/>
              </a:lnSpc>
            </a:pPr>
            <a:r>
              <a:rPr lang="zh-CN" altLang="en-US" sz="2400" b="1" dirty="0">
                <a:solidFill>
                  <a:schemeClr val="accent5">
                    <a:lumMod val="60000"/>
                    <a:lumOff val="40000"/>
                  </a:schemeClr>
                </a:solidFill>
                <a:cs typeface="+mn-ea"/>
                <a:sym typeface="+mn-lt"/>
              </a:rPr>
              <a:t>根据原有条件和数据字典进行合理假设</a:t>
            </a:r>
            <a:endParaRPr lang="en-US" altLang="zh-CN" sz="2400" b="1" dirty="0">
              <a:solidFill>
                <a:schemeClr val="accent5">
                  <a:lumMod val="60000"/>
                  <a:lumOff val="40000"/>
                </a:schemeClr>
              </a:solidFill>
              <a:cs typeface="+mn-ea"/>
              <a:sym typeface="+mn-lt"/>
            </a:endParaRPr>
          </a:p>
          <a:p>
            <a:pPr indent="457200" algn="just">
              <a:lnSpc>
                <a:spcPct val="150000"/>
              </a:lnSpc>
            </a:pPr>
            <a:r>
              <a:rPr lang="zh-CN" altLang="en-US" sz="1400" dirty="0">
                <a:solidFill>
                  <a:srgbClr val="FFFFFF"/>
                </a:solidFill>
                <a:cs typeface="+mn-ea"/>
                <a:sym typeface="+mn-lt"/>
              </a:rPr>
              <a:t>题目中的患者到达数据是以</a:t>
            </a:r>
            <a:r>
              <a:rPr lang="en-US" altLang="zh-CN" sz="1400" dirty="0">
                <a:solidFill>
                  <a:srgbClr val="FFFFFF"/>
                </a:solidFill>
                <a:cs typeface="+mn-ea"/>
                <a:sym typeface="+mn-lt"/>
              </a:rPr>
              <a:t>excel</a:t>
            </a:r>
            <a:r>
              <a:rPr lang="zh-CN" altLang="en-US" sz="1400" dirty="0">
                <a:solidFill>
                  <a:srgbClr val="FFFFFF"/>
                </a:solidFill>
                <a:cs typeface="+mn-ea"/>
                <a:sym typeface="+mn-lt"/>
              </a:rPr>
              <a:t>的形式进行展现的，但最终以哪种分布进行拟合是一个问题，于是在</a:t>
            </a:r>
            <a:r>
              <a:rPr lang="en-US" altLang="zh-CN" sz="1400" dirty="0" err="1">
                <a:solidFill>
                  <a:srgbClr val="FFFFFF"/>
                </a:solidFill>
                <a:cs typeface="+mn-ea"/>
                <a:sym typeface="+mn-lt"/>
              </a:rPr>
              <a:t>spss</a:t>
            </a:r>
            <a:r>
              <a:rPr lang="zh-CN" altLang="en-US" sz="1400" dirty="0">
                <a:solidFill>
                  <a:srgbClr val="FFFFFF"/>
                </a:solidFill>
                <a:cs typeface="+mn-ea"/>
                <a:sym typeface="+mn-lt"/>
              </a:rPr>
              <a:t>软件中进行一系列数据的实验测试之后，我们确定了患者到达的数据；</a:t>
            </a:r>
            <a:endParaRPr lang="zh-CN" altLang="en-US" sz="1400" dirty="0">
              <a:solidFill>
                <a:srgbClr val="FFFFFF"/>
              </a:solidFill>
              <a:cs typeface="+mn-ea"/>
              <a:sym typeface="+mn-lt"/>
            </a:endParaRPr>
          </a:p>
          <a:p>
            <a:pPr indent="457200" algn="just">
              <a:lnSpc>
                <a:spcPct val="150000"/>
              </a:lnSpc>
            </a:pPr>
            <a:r>
              <a:rPr lang="zh-CN" altLang="en-US" sz="1400" dirty="0">
                <a:solidFill>
                  <a:srgbClr val="FFFFFF"/>
                </a:solidFill>
                <a:cs typeface="+mn-ea"/>
                <a:sym typeface="+mn-lt"/>
              </a:rPr>
              <a:t>对于患者到达方式，我们假设患者到达方式为步行，即可说明患者具有行动能力，在建模系统中的体现为是否需要医护人员进行护送，还是可以独立前往诊室。并最终通过实验验证了我们的假设</a:t>
            </a:r>
            <a:endParaRPr lang="zh-CN" altLang="en-US" sz="1400" dirty="0">
              <a:solidFill>
                <a:srgbClr val="FFFFFF"/>
              </a:solidFill>
              <a:cs typeface="+mn-ea"/>
              <a:sym typeface="+mn-lt"/>
            </a:endParaRPr>
          </a:p>
          <a:p>
            <a:pPr indent="457200" algn="just">
              <a:lnSpc>
                <a:spcPct val="150000"/>
              </a:lnSpc>
            </a:pPr>
            <a:r>
              <a:rPr lang="zh-CN" altLang="en-US" sz="1400" dirty="0">
                <a:solidFill>
                  <a:srgbClr val="FFFFFF"/>
                </a:solidFill>
                <a:cs typeface="+mn-ea"/>
                <a:sym typeface="+mn-lt"/>
              </a:rPr>
              <a:t>另外，对于具体布局的距离和一些流程顺序的合理性，我们不仅参照了网上的医院模型图，还实地在广州中山大学附属第三医院进行了观察，并问了一些医生护士他们的实际工作流程，做出最终假设。除此以外，我们在模型的一些数据未知的地方也进行了合理假设。</a:t>
            </a:r>
            <a:endParaRPr lang="zh-CN" altLang="en-US" sz="1400" dirty="0">
              <a:solidFill>
                <a:srgbClr val="FFFFFF"/>
              </a:solidFill>
              <a:cs typeface="+mn-ea"/>
              <a:sym typeface="+mn-lt"/>
            </a:endParaRPr>
          </a:p>
        </p:txBody>
      </p:sp>
      <p:sp>
        <p:nvSpPr>
          <p:cNvPr id="3" name="椭圆 2"/>
          <p:cNvSpPr/>
          <p:nvPr/>
        </p:nvSpPr>
        <p:spPr>
          <a:xfrm>
            <a:off x="732683" y="1796679"/>
            <a:ext cx="704957" cy="704957"/>
          </a:xfrm>
          <a:prstGeom prst="ellipse">
            <a:avLst/>
          </a:prstGeom>
          <a:solidFill>
            <a:srgbClr val="FEFFFF"/>
          </a:solidFill>
          <a:ln w="3175">
            <a:solidFill>
              <a:srgbClr val="43536A"/>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cs typeface="+mn-ea"/>
              <a:sym typeface="+mn-lt"/>
            </a:endParaRPr>
          </a:p>
        </p:txBody>
      </p:sp>
      <p:sp>
        <p:nvSpPr>
          <p:cNvPr id="14" name="文本框 13"/>
          <p:cNvSpPr txBox="1"/>
          <p:nvPr/>
        </p:nvSpPr>
        <p:spPr>
          <a:xfrm>
            <a:off x="1600781" y="1329338"/>
            <a:ext cx="2621280" cy="829945"/>
          </a:xfrm>
          <a:prstGeom prst="rect">
            <a:avLst/>
          </a:prstGeom>
          <a:noFill/>
        </p:spPr>
        <p:txBody>
          <a:bodyPr wrap="none" rtlCol="0">
            <a:spAutoFit/>
          </a:bodyPr>
          <a:lstStyle/>
          <a:p>
            <a:pPr algn="r"/>
            <a:r>
              <a:rPr lang="zh-CN" altLang="en-US" sz="4800" dirty="0">
                <a:solidFill>
                  <a:schemeClr val="tx1">
                    <a:lumMod val="65000"/>
                    <a:lumOff val="35000"/>
                  </a:schemeClr>
                </a:solidFill>
                <a:cs typeface="+mn-ea"/>
                <a:sym typeface="+mn-lt"/>
              </a:rPr>
              <a:t>经验总结</a:t>
            </a:r>
            <a:endParaRPr lang="zh-CN" altLang="en-US" sz="4800" dirty="0">
              <a:solidFill>
                <a:schemeClr val="tx1">
                  <a:lumMod val="65000"/>
                  <a:lumOff val="35000"/>
                </a:schemeClr>
              </a:solidFill>
              <a:cs typeface="+mn-ea"/>
              <a:sym typeface="+mn-lt"/>
            </a:endParaRPr>
          </a:p>
        </p:txBody>
      </p:sp>
      <p:sp>
        <p:nvSpPr>
          <p:cNvPr id="17" name="矩形 16"/>
          <p:cNvSpPr/>
          <p:nvPr/>
        </p:nvSpPr>
        <p:spPr>
          <a:xfrm>
            <a:off x="655681" y="1884145"/>
            <a:ext cx="858959" cy="521970"/>
          </a:xfrm>
          <a:prstGeom prst="rect">
            <a:avLst/>
          </a:prstGeom>
        </p:spPr>
        <p:txBody>
          <a:bodyPr wrap="square">
            <a:spAutoFit/>
          </a:bodyPr>
          <a:lstStyle/>
          <a:p>
            <a:pPr algn="ctr"/>
            <a:r>
              <a:rPr lang="en-US" altLang="zh-CN" sz="2800" b="1" dirty="0">
                <a:solidFill>
                  <a:schemeClr val="tx1">
                    <a:lumMod val="50000"/>
                    <a:lumOff val="50000"/>
                  </a:schemeClr>
                </a:solidFill>
                <a:cs typeface="+mn-ea"/>
                <a:sym typeface="+mn-lt"/>
              </a:rPr>
              <a:t>01</a:t>
            </a:r>
            <a:endParaRPr lang="en-US" altLang="zh-CN" sz="2800" b="1" dirty="0">
              <a:solidFill>
                <a:schemeClr val="tx1">
                  <a:lumMod val="50000"/>
                  <a:lumOff val="50000"/>
                </a:schemeClr>
              </a:solidFill>
              <a:cs typeface="+mn-ea"/>
              <a:sym typeface="+mn-lt"/>
            </a:endParaRPr>
          </a:p>
        </p:txBody>
      </p:sp>
      <p:sp>
        <p:nvSpPr>
          <p:cNvPr id="11" name="文本框 10"/>
          <p:cNvSpPr txBox="1"/>
          <p:nvPr/>
        </p:nvSpPr>
        <p:spPr>
          <a:xfrm>
            <a:off x="1165225" y="668655"/>
            <a:ext cx="2276715"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结论与总结</a:t>
            </a:r>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fill="hold" nodeType="tmRoot"/>
      </p:par>
    </p:tnLst>
    <p:bldLst>
      <p:bldP spid="2" grpId="0" bldLvl="0" animBg="1"/>
      <p:bldP spid="3" grpId="0" bldLvl="0" animBg="1"/>
      <p:bldP spid="14" grpId="0"/>
      <p:bldP spid="14" grpId="1"/>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65225" y="668655"/>
            <a:ext cx="2276715"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结论与总结</a:t>
            </a:r>
            <a:endParaRPr lang="zh-CN" altLang="en-US" sz="2000" dirty="0">
              <a:solidFill>
                <a:schemeClr val="accent1"/>
              </a:solidFill>
              <a:cs typeface="+mn-ea"/>
              <a:sym typeface="+mn-lt"/>
            </a:endParaRP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 name="任意多边形 32"/>
          <p:cNvSpPr/>
          <p:nvPr/>
        </p:nvSpPr>
        <p:spPr>
          <a:xfrm flipH="1">
            <a:off x="3587201" y="4631602"/>
            <a:ext cx="5017598" cy="2226398"/>
          </a:xfrm>
          <a:custGeom>
            <a:avLst/>
            <a:gdLst>
              <a:gd name="connsiteX0" fmla="*/ 3025157 w 6067310"/>
              <a:gd name="connsiteY0" fmla="*/ 1055951 h 2705986"/>
              <a:gd name="connsiteX1" fmla="*/ 3064024 w 6067310"/>
              <a:gd name="connsiteY1" fmla="*/ 1059484 h 2705986"/>
              <a:gd name="connsiteX2" fmla="*/ 3063946 w 6067310"/>
              <a:gd name="connsiteY2" fmla="*/ 1056391 h 2705986"/>
              <a:gd name="connsiteX3" fmla="*/ 3120244 w 6067310"/>
              <a:gd name="connsiteY3" fmla="*/ 1153633 h 2705986"/>
              <a:gd name="connsiteX4" fmla="*/ 3067081 w 6067310"/>
              <a:gd name="connsiteY4" fmla="*/ 1254642 h 2705986"/>
              <a:gd name="connsiteX5" fmla="*/ 3157458 w 6067310"/>
              <a:gd name="connsiteY5" fmla="*/ 2232837 h 2705986"/>
              <a:gd name="connsiteX6" fmla="*/ 3032614 w 6067310"/>
              <a:gd name="connsiteY6" fmla="*/ 2325464 h 2705986"/>
              <a:gd name="connsiteX7" fmla="*/ 2909852 w 6067310"/>
              <a:gd name="connsiteY7" fmla="*/ 2234382 h 2705986"/>
              <a:gd name="connsiteX8" fmla="*/ 3000229 w 6067310"/>
              <a:gd name="connsiteY8" fmla="*/ 1256187 h 2705986"/>
              <a:gd name="connsiteX9" fmla="*/ 2947066 w 6067310"/>
              <a:gd name="connsiteY9" fmla="*/ 1155178 h 2705986"/>
              <a:gd name="connsiteX10" fmla="*/ 3003366 w 6067310"/>
              <a:gd name="connsiteY10" fmla="*/ 1057932 h 2705986"/>
              <a:gd name="connsiteX11" fmla="*/ 3029867 w 6067310"/>
              <a:gd name="connsiteY11" fmla="*/ 0 h 2705986"/>
              <a:gd name="connsiteX12" fmla="*/ 3029807 w 6067310"/>
              <a:gd name="connsiteY12" fmla="*/ 2381 h 2705986"/>
              <a:gd name="connsiteX13" fmla="*/ 2964451 w 6067310"/>
              <a:gd name="connsiteY13" fmla="*/ 9531 h 2705986"/>
              <a:gd name="connsiteX14" fmla="*/ 2862005 w 6067310"/>
              <a:gd name="connsiteY14" fmla="*/ 894680 h 2705986"/>
              <a:gd name="connsiteX15" fmla="*/ 2808843 w 6067310"/>
              <a:gd name="connsiteY15" fmla="*/ 894680 h 2705986"/>
              <a:gd name="connsiteX16" fmla="*/ 2372908 w 6067310"/>
              <a:gd name="connsiteY16" fmla="*/ 1059484 h 2705986"/>
              <a:gd name="connsiteX17" fmla="*/ 1570150 w 6067310"/>
              <a:gd name="connsiteY17" fmla="*/ 1442257 h 2705986"/>
              <a:gd name="connsiteX18" fmla="*/ 634485 w 6067310"/>
              <a:gd name="connsiteY18" fmla="*/ 1197708 h 2705986"/>
              <a:gd name="connsiteX19" fmla="*/ 623852 w 6067310"/>
              <a:gd name="connsiteY19" fmla="*/ 1229605 h 2705986"/>
              <a:gd name="connsiteX20" fmla="*/ 437782 w 6067310"/>
              <a:gd name="connsiteY20" fmla="*/ 942526 h 2705986"/>
              <a:gd name="connsiteX21" fmla="*/ 437782 w 6067310"/>
              <a:gd name="connsiteY21" fmla="*/ 1176443 h 2705986"/>
              <a:gd name="connsiteX22" fmla="*/ 267661 w 6067310"/>
              <a:gd name="connsiteY22" fmla="*/ 1144545 h 2705986"/>
              <a:gd name="connsiteX23" fmla="*/ 272978 w 6067310"/>
              <a:gd name="connsiteY23" fmla="*/ 1086066 h 2705986"/>
              <a:gd name="connsiteX24" fmla="*/ 246396 w 6067310"/>
              <a:gd name="connsiteY24" fmla="*/ 1080750 h 2705986"/>
              <a:gd name="connsiteX25" fmla="*/ 235764 w 6067310"/>
              <a:gd name="connsiteY25" fmla="*/ 1128596 h 2705986"/>
              <a:gd name="connsiteX26" fmla="*/ 44378 w 6067310"/>
              <a:gd name="connsiteY26" fmla="*/ 1022271 h 2705986"/>
              <a:gd name="connsiteX27" fmla="*/ 76275 w 6067310"/>
              <a:gd name="connsiteY27" fmla="*/ 1160494 h 2705986"/>
              <a:gd name="connsiteX28" fmla="*/ 549424 w 6067310"/>
              <a:gd name="connsiteY28" fmla="*/ 1420991 h 2705986"/>
              <a:gd name="connsiteX29" fmla="*/ 544108 w 6067310"/>
              <a:gd name="connsiteY29" fmla="*/ 1442257 h 2705986"/>
              <a:gd name="connsiteX30" fmla="*/ 1203326 w 6067310"/>
              <a:gd name="connsiteY30" fmla="*/ 1692122 h 2705986"/>
              <a:gd name="connsiteX31" fmla="*/ 1804066 w 6067310"/>
              <a:gd name="connsiteY31" fmla="*/ 1835661 h 2705986"/>
              <a:gd name="connsiteX32" fmla="*/ 2356959 w 6067310"/>
              <a:gd name="connsiteY32" fmla="*/ 1670857 h 2705986"/>
              <a:gd name="connsiteX33" fmla="*/ 2457968 w 6067310"/>
              <a:gd name="connsiteY33" fmla="*/ 2011098 h 2705986"/>
              <a:gd name="connsiteX34" fmla="*/ 2468601 w 6067310"/>
              <a:gd name="connsiteY34" fmla="*/ 2622471 h 2705986"/>
              <a:gd name="connsiteX35" fmla="*/ 2532396 w 6067310"/>
              <a:gd name="connsiteY35" fmla="*/ 2702215 h 2705986"/>
              <a:gd name="connsiteX36" fmla="*/ 3079973 w 6067310"/>
              <a:gd name="connsiteY36" fmla="*/ 2702215 h 2705986"/>
              <a:gd name="connsiteX37" fmla="*/ 3079949 w 6067310"/>
              <a:gd name="connsiteY37" fmla="*/ 2700670 h 2705986"/>
              <a:gd name="connsiteX38" fmla="*/ 3534914 w 6067310"/>
              <a:gd name="connsiteY38" fmla="*/ 2700670 h 2705986"/>
              <a:gd name="connsiteX39" fmla="*/ 3598709 w 6067310"/>
              <a:gd name="connsiteY39" fmla="*/ 2620926 h 2705986"/>
              <a:gd name="connsiteX40" fmla="*/ 3609342 w 6067310"/>
              <a:gd name="connsiteY40" fmla="*/ 2009553 h 2705986"/>
              <a:gd name="connsiteX41" fmla="*/ 3710351 w 6067310"/>
              <a:gd name="connsiteY41" fmla="*/ 1669312 h 2705986"/>
              <a:gd name="connsiteX42" fmla="*/ 4263244 w 6067310"/>
              <a:gd name="connsiteY42" fmla="*/ 1834116 h 2705986"/>
              <a:gd name="connsiteX43" fmla="*/ 4863984 w 6067310"/>
              <a:gd name="connsiteY43" fmla="*/ 1690577 h 2705986"/>
              <a:gd name="connsiteX44" fmla="*/ 5523202 w 6067310"/>
              <a:gd name="connsiteY44" fmla="*/ 1440712 h 2705986"/>
              <a:gd name="connsiteX45" fmla="*/ 5517886 w 6067310"/>
              <a:gd name="connsiteY45" fmla="*/ 1419446 h 2705986"/>
              <a:gd name="connsiteX46" fmla="*/ 5991035 w 6067310"/>
              <a:gd name="connsiteY46" fmla="*/ 1158949 h 2705986"/>
              <a:gd name="connsiteX47" fmla="*/ 6022932 w 6067310"/>
              <a:gd name="connsiteY47" fmla="*/ 1020726 h 2705986"/>
              <a:gd name="connsiteX48" fmla="*/ 5831546 w 6067310"/>
              <a:gd name="connsiteY48" fmla="*/ 1127051 h 2705986"/>
              <a:gd name="connsiteX49" fmla="*/ 5820914 w 6067310"/>
              <a:gd name="connsiteY49" fmla="*/ 1079205 h 2705986"/>
              <a:gd name="connsiteX50" fmla="*/ 5794332 w 6067310"/>
              <a:gd name="connsiteY50" fmla="*/ 1084521 h 2705986"/>
              <a:gd name="connsiteX51" fmla="*/ 5799649 w 6067310"/>
              <a:gd name="connsiteY51" fmla="*/ 1143000 h 2705986"/>
              <a:gd name="connsiteX52" fmla="*/ 5629528 w 6067310"/>
              <a:gd name="connsiteY52" fmla="*/ 1174898 h 2705986"/>
              <a:gd name="connsiteX53" fmla="*/ 5629528 w 6067310"/>
              <a:gd name="connsiteY53" fmla="*/ 940981 h 2705986"/>
              <a:gd name="connsiteX54" fmla="*/ 5443458 w 6067310"/>
              <a:gd name="connsiteY54" fmla="*/ 1228060 h 2705986"/>
              <a:gd name="connsiteX55" fmla="*/ 5432825 w 6067310"/>
              <a:gd name="connsiteY55" fmla="*/ 1196163 h 2705986"/>
              <a:gd name="connsiteX56" fmla="*/ 4497160 w 6067310"/>
              <a:gd name="connsiteY56" fmla="*/ 1440712 h 2705986"/>
              <a:gd name="connsiteX57" fmla="*/ 3694402 w 6067310"/>
              <a:gd name="connsiteY57" fmla="*/ 1057939 h 2705986"/>
              <a:gd name="connsiteX58" fmla="*/ 3258467 w 6067310"/>
              <a:gd name="connsiteY58" fmla="*/ 893135 h 2705986"/>
              <a:gd name="connsiteX59" fmla="*/ 3205305 w 6067310"/>
              <a:gd name="connsiteY59" fmla="*/ 893135 h 2705986"/>
              <a:gd name="connsiteX60" fmla="*/ 3029867 w 6067310"/>
              <a:gd name="connsiteY60" fmla="*/ 0 h 27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67310" h="2705986">
                <a:moveTo>
                  <a:pt x="3025157" y="1055951"/>
                </a:moveTo>
                <a:lnTo>
                  <a:pt x="3064024" y="1059484"/>
                </a:lnTo>
                <a:lnTo>
                  <a:pt x="3063946" y="1056391"/>
                </a:lnTo>
                <a:lnTo>
                  <a:pt x="3120244" y="1153633"/>
                </a:lnTo>
                <a:lnTo>
                  <a:pt x="3067081" y="1254642"/>
                </a:lnTo>
                <a:lnTo>
                  <a:pt x="3157458" y="2232837"/>
                </a:lnTo>
                <a:lnTo>
                  <a:pt x="3032614" y="2325464"/>
                </a:lnTo>
                <a:lnTo>
                  <a:pt x="2909852" y="2234382"/>
                </a:lnTo>
                <a:lnTo>
                  <a:pt x="3000229" y="1256187"/>
                </a:lnTo>
                <a:lnTo>
                  <a:pt x="2947066" y="1155178"/>
                </a:lnTo>
                <a:lnTo>
                  <a:pt x="3003366" y="1057932"/>
                </a:lnTo>
                <a:close/>
                <a:moveTo>
                  <a:pt x="3029867" y="0"/>
                </a:moveTo>
                <a:lnTo>
                  <a:pt x="3029807" y="2381"/>
                </a:lnTo>
                <a:lnTo>
                  <a:pt x="2964451" y="9531"/>
                </a:lnTo>
                <a:cubicBezTo>
                  <a:pt x="2632430" y="73877"/>
                  <a:pt x="2782261" y="495959"/>
                  <a:pt x="2862005" y="894680"/>
                </a:cubicBezTo>
                <a:lnTo>
                  <a:pt x="2808843" y="894680"/>
                </a:lnTo>
                <a:cubicBezTo>
                  <a:pt x="2727326" y="1013411"/>
                  <a:pt x="2550117" y="1068345"/>
                  <a:pt x="2372908" y="1059484"/>
                </a:cubicBezTo>
                <a:cubicBezTo>
                  <a:pt x="2105322" y="1187075"/>
                  <a:pt x="1837736" y="1341247"/>
                  <a:pt x="1570150" y="1442257"/>
                </a:cubicBezTo>
                <a:cubicBezTo>
                  <a:pt x="1252946" y="1387323"/>
                  <a:pt x="887894" y="1289856"/>
                  <a:pt x="634485" y="1197708"/>
                </a:cubicBezTo>
                <a:lnTo>
                  <a:pt x="623852" y="1229605"/>
                </a:lnTo>
                <a:lnTo>
                  <a:pt x="437782" y="942526"/>
                </a:lnTo>
                <a:cubicBezTo>
                  <a:pt x="299559" y="956702"/>
                  <a:pt x="437782" y="1098471"/>
                  <a:pt x="437782" y="1176443"/>
                </a:cubicBezTo>
                <a:lnTo>
                  <a:pt x="267661" y="1144545"/>
                </a:lnTo>
                <a:lnTo>
                  <a:pt x="272978" y="1086066"/>
                </a:lnTo>
                <a:lnTo>
                  <a:pt x="246396" y="1080750"/>
                </a:lnTo>
                <a:lnTo>
                  <a:pt x="235764" y="1128596"/>
                </a:lnTo>
                <a:cubicBezTo>
                  <a:pt x="171969" y="1093154"/>
                  <a:pt x="108173" y="988602"/>
                  <a:pt x="44378" y="1022271"/>
                </a:cubicBezTo>
                <a:cubicBezTo>
                  <a:pt x="-67265" y="1031131"/>
                  <a:pt x="65643" y="1114420"/>
                  <a:pt x="76275" y="1160494"/>
                </a:cubicBezTo>
                <a:cubicBezTo>
                  <a:pt x="196777" y="1358968"/>
                  <a:pt x="397024" y="1382006"/>
                  <a:pt x="549424" y="1420991"/>
                </a:cubicBezTo>
                <a:lnTo>
                  <a:pt x="544108" y="1442257"/>
                </a:lnTo>
                <a:lnTo>
                  <a:pt x="1203326" y="1692122"/>
                </a:lnTo>
                <a:cubicBezTo>
                  <a:pt x="1398256" y="1793130"/>
                  <a:pt x="1699512" y="1878192"/>
                  <a:pt x="1804066" y="1835661"/>
                </a:cubicBezTo>
                <a:cubicBezTo>
                  <a:pt x="2014945" y="1732880"/>
                  <a:pt x="2172661" y="1725792"/>
                  <a:pt x="2356959" y="1670857"/>
                </a:cubicBezTo>
                <a:cubicBezTo>
                  <a:pt x="2417211" y="1757689"/>
                  <a:pt x="2450879" y="1881735"/>
                  <a:pt x="2457968" y="2011098"/>
                </a:cubicBezTo>
                <a:lnTo>
                  <a:pt x="2468601" y="2622471"/>
                </a:lnTo>
                <a:cubicBezTo>
                  <a:pt x="2489866" y="2649052"/>
                  <a:pt x="2479233" y="2723481"/>
                  <a:pt x="2532396" y="2702215"/>
                </a:cubicBezTo>
                <a:lnTo>
                  <a:pt x="3079973" y="2702215"/>
                </a:lnTo>
                <a:lnTo>
                  <a:pt x="3079949" y="2700670"/>
                </a:lnTo>
                <a:lnTo>
                  <a:pt x="3534914" y="2700670"/>
                </a:lnTo>
                <a:cubicBezTo>
                  <a:pt x="3588077" y="2721936"/>
                  <a:pt x="3577444" y="2647507"/>
                  <a:pt x="3598709" y="2620926"/>
                </a:cubicBezTo>
                <a:lnTo>
                  <a:pt x="3609342" y="2009553"/>
                </a:lnTo>
                <a:cubicBezTo>
                  <a:pt x="3616431" y="1880190"/>
                  <a:pt x="3650099" y="1756144"/>
                  <a:pt x="3710351" y="1669312"/>
                </a:cubicBezTo>
                <a:cubicBezTo>
                  <a:pt x="3894649" y="1724247"/>
                  <a:pt x="4052365" y="1731335"/>
                  <a:pt x="4263244" y="1834116"/>
                </a:cubicBezTo>
                <a:cubicBezTo>
                  <a:pt x="4367798" y="1876647"/>
                  <a:pt x="4669054" y="1791585"/>
                  <a:pt x="4863984" y="1690577"/>
                </a:cubicBezTo>
                <a:lnTo>
                  <a:pt x="5523202" y="1440712"/>
                </a:lnTo>
                <a:lnTo>
                  <a:pt x="5517886" y="1419446"/>
                </a:lnTo>
                <a:cubicBezTo>
                  <a:pt x="5670286" y="1380461"/>
                  <a:pt x="5870533" y="1357423"/>
                  <a:pt x="5991035" y="1158949"/>
                </a:cubicBezTo>
                <a:cubicBezTo>
                  <a:pt x="6001667" y="1112875"/>
                  <a:pt x="6134575" y="1029586"/>
                  <a:pt x="6022932" y="1020726"/>
                </a:cubicBezTo>
                <a:cubicBezTo>
                  <a:pt x="5959137" y="987057"/>
                  <a:pt x="5895341" y="1091609"/>
                  <a:pt x="5831546" y="1127051"/>
                </a:cubicBezTo>
                <a:lnTo>
                  <a:pt x="5820914" y="1079205"/>
                </a:lnTo>
                <a:lnTo>
                  <a:pt x="5794332" y="1084521"/>
                </a:lnTo>
                <a:lnTo>
                  <a:pt x="5799649" y="1143000"/>
                </a:lnTo>
                <a:lnTo>
                  <a:pt x="5629528" y="1174898"/>
                </a:lnTo>
                <a:cubicBezTo>
                  <a:pt x="5629528" y="1096926"/>
                  <a:pt x="5767751" y="955157"/>
                  <a:pt x="5629528" y="940981"/>
                </a:cubicBezTo>
                <a:lnTo>
                  <a:pt x="5443458" y="1228060"/>
                </a:lnTo>
                <a:lnTo>
                  <a:pt x="5432825" y="1196163"/>
                </a:lnTo>
                <a:cubicBezTo>
                  <a:pt x="5179416" y="1288311"/>
                  <a:pt x="4814364" y="1385778"/>
                  <a:pt x="4497160" y="1440712"/>
                </a:cubicBezTo>
                <a:cubicBezTo>
                  <a:pt x="4229574" y="1339702"/>
                  <a:pt x="3961988" y="1185530"/>
                  <a:pt x="3694402" y="1057939"/>
                </a:cubicBezTo>
                <a:cubicBezTo>
                  <a:pt x="3517193" y="1066800"/>
                  <a:pt x="3339984" y="1011866"/>
                  <a:pt x="3258467" y="893135"/>
                </a:cubicBezTo>
                <a:lnTo>
                  <a:pt x="3205305" y="893135"/>
                </a:lnTo>
                <a:cubicBezTo>
                  <a:pt x="3290366" y="467832"/>
                  <a:pt x="3455169" y="15950"/>
                  <a:pt x="3029867" y="0"/>
                </a:cubicBezTo>
                <a:close/>
              </a:path>
            </a:pathLst>
          </a:custGeom>
          <a:solidFill>
            <a:schemeClr val="tx1">
              <a:lumMod val="65000"/>
              <a:lumOff val="35000"/>
            </a:schemeClr>
          </a:solidFill>
          <a:ln>
            <a:noFill/>
          </a:ln>
        </p:spPr>
        <p:txBody>
          <a:bodyPr vert="horz" wrap="square" lIns="91440" tIns="45720" rIns="91440" bIns="45720" numCol="1" anchor="t" anchorCtr="0" compatLnSpc="1">
            <a:noAutofit/>
          </a:bodyPr>
          <a:lstStyle/>
          <a:p>
            <a:endParaRPr lang="zh-CN" altLang="en-US" b="1">
              <a:solidFill>
                <a:prstClr val="black"/>
              </a:solidFill>
              <a:cs typeface="+mn-ea"/>
              <a:sym typeface="+mn-lt"/>
            </a:endParaRPr>
          </a:p>
        </p:txBody>
      </p:sp>
      <p:sp>
        <p:nvSpPr>
          <p:cNvPr id="3" name="椭圆 2"/>
          <p:cNvSpPr/>
          <p:nvPr/>
        </p:nvSpPr>
        <p:spPr>
          <a:xfrm>
            <a:off x="721105" y="1595648"/>
            <a:ext cx="888240" cy="888238"/>
          </a:xfrm>
          <a:prstGeom prst="ellipse">
            <a:avLst/>
          </a:prstGeom>
          <a:solidFill>
            <a:schemeClr val="bg1"/>
          </a:solidFill>
          <a:ln w="2540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cs typeface="+mn-ea"/>
              <a:sym typeface="+mn-lt"/>
            </a:endParaRPr>
          </a:p>
        </p:txBody>
      </p:sp>
      <p:sp>
        <p:nvSpPr>
          <p:cNvPr id="9" name="矩形 8"/>
          <p:cNvSpPr/>
          <p:nvPr/>
        </p:nvSpPr>
        <p:spPr>
          <a:xfrm>
            <a:off x="750386" y="1786256"/>
            <a:ext cx="858959" cy="583565"/>
          </a:xfrm>
          <a:prstGeom prst="rect">
            <a:avLst/>
          </a:prstGeom>
        </p:spPr>
        <p:txBody>
          <a:bodyPr wrap="square">
            <a:spAutoFit/>
          </a:bodyPr>
          <a:lstStyle/>
          <a:p>
            <a:pPr algn="ctr"/>
            <a:r>
              <a:rPr lang="en-US" altLang="zh-CN" sz="3200" b="1" dirty="0">
                <a:solidFill>
                  <a:schemeClr val="tx1">
                    <a:lumMod val="50000"/>
                    <a:lumOff val="50000"/>
                  </a:schemeClr>
                </a:solidFill>
                <a:cs typeface="+mn-ea"/>
                <a:sym typeface="+mn-lt"/>
              </a:rPr>
              <a:t>02</a:t>
            </a:r>
            <a:endParaRPr lang="en-US" altLang="zh-CN" sz="3200" b="1" dirty="0">
              <a:solidFill>
                <a:schemeClr val="tx1">
                  <a:lumMod val="50000"/>
                  <a:lumOff val="50000"/>
                </a:schemeClr>
              </a:solidFill>
              <a:cs typeface="+mn-ea"/>
              <a:sym typeface="+mn-lt"/>
            </a:endParaRPr>
          </a:p>
        </p:txBody>
      </p:sp>
      <p:sp>
        <p:nvSpPr>
          <p:cNvPr id="28" name="矩形 27"/>
          <p:cNvSpPr/>
          <p:nvPr/>
        </p:nvSpPr>
        <p:spPr>
          <a:xfrm>
            <a:off x="2529362" y="1424306"/>
            <a:ext cx="7942275" cy="3046988"/>
          </a:xfrm>
          <a:prstGeom prst="rect">
            <a:avLst/>
          </a:prstGeom>
        </p:spPr>
        <p:txBody>
          <a:bodyPr wrap="square">
            <a:spAutoFit/>
          </a:bodyPr>
          <a:lstStyle/>
          <a:p>
            <a:pPr indent="457200" algn="just"/>
            <a:r>
              <a:rPr lang="zh-CN" altLang="en-US" sz="2400" b="1" dirty="0">
                <a:solidFill>
                  <a:schemeClr val="accent5">
                    <a:lumMod val="60000"/>
                    <a:lumOff val="40000"/>
                  </a:schemeClr>
                </a:solidFill>
                <a:cs typeface="+mn-ea"/>
                <a:sym typeface="+mn-lt"/>
              </a:rPr>
              <a:t>根据现有数据和假设设计建模方法</a:t>
            </a:r>
            <a:endParaRPr lang="zh-CN" altLang="en-US" sz="2400" b="1" dirty="0">
              <a:solidFill>
                <a:schemeClr val="accent5">
                  <a:lumMod val="60000"/>
                  <a:lumOff val="40000"/>
                </a:schemeClr>
              </a:solidFill>
              <a:cs typeface="+mn-ea"/>
              <a:sym typeface="+mn-lt"/>
            </a:endParaRPr>
          </a:p>
          <a:p>
            <a:pPr indent="457200" algn="just"/>
            <a:r>
              <a:rPr lang="zh-CN" altLang="en-US" sz="2400" dirty="0">
                <a:solidFill>
                  <a:schemeClr val="tx1">
                    <a:lumMod val="50000"/>
                    <a:lumOff val="50000"/>
                  </a:schemeClr>
                </a:solidFill>
                <a:cs typeface="+mn-ea"/>
                <a:sym typeface="+mn-lt"/>
              </a:rPr>
              <a:t>在有了一些合理假设的前提下，我们在网上学习了</a:t>
            </a:r>
            <a:r>
              <a:rPr lang="en-US" altLang="zh-CN" sz="2400" dirty="0">
                <a:solidFill>
                  <a:schemeClr val="tx1">
                    <a:lumMod val="50000"/>
                    <a:lumOff val="50000"/>
                  </a:schemeClr>
                </a:solidFill>
                <a:cs typeface="+mn-ea"/>
                <a:sym typeface="+mn-lt"/>
              </a:rPr>
              <a:t>Extendsim10</a:t>
            </a:r>
            <a:r>
              <a:rPr lang="zh-CN" altLang="en-US" sz="2400" dirty="0">
                <a:solidFill>
                  <a:schemeClr val="tx1">
                    <a:lumMod val="50000"/>
                    <a:lumOff val="50000"/>
                  </a:schemeClr>
                </a:solidFill>
                <a:cs typeface="+mn-ea"/>
                <a:sym typeface="+mn-lt"/>
              </a:rPr>
              <a:t>软件的基本操作，并且在基于教科书的帮助下，我们进行一系列研究方法的设计。对于排班问题，我们设计了一套以医院资源为基础的</a:t>
            </a:r>
            <a:r>
              <a:rPr lang="en-US" altLang="zh-CN" sz="2400" dirty="0">
                <a:solidFill>
                  <a:schemeClr val="tx1">
                    <a:lumMod val="50000"/>
                    <a:lumOff val="50000"/>
                  </a:schemeClr>
                </a:solidFill>
                <a:cs typeface="+mn-ea"/>
                <a:sym typeface="+mn-lt"/>
              </a:rPr>
              <a:t>12</a:t>
            </a:r>
            <a:r>
              <a:rPr lang="zh-CN" altLang="en-US" sz="2400" dirty="0">
                <a:solidFill>
                  <a:schemeClr val="tx1">
                    <a:lumMod val="50000"/>
                    <a:lumOff val="50000"/>
                  </a:schemeClr>
                </a:solidFill>
                <a:cs typeface="+mn-ea"/>
                <a:sym typeface="+mn-lt"/>
              </a:rPr>
              <a:t>小时换班工作制。对于每个问题的回答，我们在模型中设置了平均通过时间和一些图表报告给出数据以回答具体的问题。在一些流程的设计上，我们也使用了自己一些独特方法。</a:t>
            </a:r>
            <a:endParaRPr lang="zh-CN" altLang="en-US" sz="2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2" grpId="0" bldLvl="0" animBg="1"/>
      <p:bldP spid="3" grpId="0" bldLvl="0" animBg="1"/>
      <p:bldP spid="9"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3" name="组合 2"/>
          <p:cNvGrpSpPr/>
          <p:nvPr/>
        </p:nvGrpSpPr>
        <p:grpSpPr>
          <a:xfrm>
            <a:off x="822858" y="2622785"/>
            <a:ext cx="1862610" cy="1801357"/>
            <a:chOff x="2057067" y="2527739"/>
            <a:chExt cx="2594716" cy="2599902"/>
          </a:xfrm>
        </p:grpSpPr>
        <p:sp>
          <p:nvSpPr>
            <p:cNvPr id="2" name="Shape 2190"/>
            <p:cNvSpPr/>
            <p:nvPr/>
          </p:nvSpPr>
          <p:spPr>
            <a:xfrm rot="5400000">
              <a:off x="2060982" y="2550678"/>
              <a:ext cx="2577600" cy="2576326"/>
            </a:xfrm>
            <a:prstGeom prst="ellipse">
              <a:avLst/>
            </a:prstGeom>
            <a:solidFill>
              <a:schemeClr val="tx1">
                <a:lumMod val="50000"/>
                <a:lumOff val="50000"/>
              </a:schemeClr>
            </a:solidFill>
            <a:ln w="12700" cap="flat">
              <a:noFill/>
              <a:miter lim="400000"/>
            </a:ln>
            <a:effectLst/>
          </p:spPr>
          <p:txBody>
            <a:bodyPr wrap="square" lIns="50800" tIns="50800" rIns="50800" bIns="50800" numCol="1" anchor="ctr">
              <a:noAutofit/>
            </a:bodyPr>
            <a:lstStyle/>
            <a:p>
              <a:pPr lvl="0"/>
              <a:endParaRPr>
                <a:solidFill>
                  <a:schemeClr val="bg1"/>
                </a:solidFill>
                <a:cs typeface="+mn-ea"/>
                <a:sym typeface="+mn-lt"/>
              </a:endParaRPr>
            </a:p>
          </p:txBody>
        </p:sp>
        <p:sp>
          <p:nvSpPr>
            <p:cNvPr id="6" name="Shape 2195"/>
            <p:cNvSpPr/>
            <p:nvPr/>
          </p:nvSpPr>
          <p:spPr>
            <a:xfrm>
              <a:off x="2082467" y="2536520"/>
              <a:ext cx="440906" cy="4409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solidFill>
                <a:srgbClr val="F9FDFD"/>
              </a:solidFill>
              <a:miter lim="400000"/>
            </a:ln>
            <a:effectLst/>
          </p:spPr>
          <p:txBody>
            <a:bodyPr wrap="square" lIns="50800" tIns="50800" rIns="50800" bIns="50800" numCol="1" anchor="ctr">
              <a:noAutofit/>
            </a:bodyPr>
            <a:lstStyle/>
            <a:p>
              <a:pPr lvl="0"/>
              <a:endParaRPr>
                <a:solidFill>
                  <a:schemeClr val="bg1"/>
                </a:solidFill>
                <a:cs typeface="+mn-ea"/>
                <a:sym typeface="+mn-lt"/>
              </a:endParaRPr>
            </a:p>
          </p:txBody>
        </p:sp>
        <p:sp>
          <p:nvSpPr>
            <p:cNvPr id="14" name="Shape 2196"/>
            <p:cNvSpPr/>
            <p:nvPr/>
          </p:nvSpPr>
          <p:spPr>
            <a:xfrm>
              <a:off x="2210005" y="2660188"/>
              <a:ext cx="185830" cy="193571"/>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solidFill>
                  <a:schemeClr val="bg1"/>
                </a:solidFill>
                <a:cs typeface="+mn-ea"/>
                <a:sym typeface="+mn-lt"/>
              </a:endParaRPr>
            </a:p>
          </p:txBody>
        </p:sp>
        <p:sp>
          <p:nvSpPr>
            <p:cNvPr id="15" name="Shape 2202"/>
            <p:cNvSpPr/>
            <p:nvPr/>
          </p:nvSpPr>
          <p:spPr>
            <a:xfrm>
              <a:off x="4194257" y="2527739"/>
              <a:ext cx="440906" cy="4409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65000"/>
                <a:lumOff val="35000"/>
              </a:schemeClr>
            </a:solidFill>
            <a:ln w="12700" cap="flat">
              <a:solidFill>
                <a:srgbClr val="F9FDFD"/>
              </a:solidFill>
              <a:miter lim="400000"/>
            </a:ln>
            <a:effectLst/>
          </p:spPr>
          <p:txBody>
            <a:bodyPr wrap="square" lIns="50800" tIns="50800" rIns="50800" bIns="50800" numCol="1" anchor="ctr">
              <a:noAutofit/>
            </a:bodyPr>
            <a:lstStyle/>
            <a:p>
              <a:pPr lvl="0"/>
              <a:endParaRPr>
                <a:solidFill>
                  <a:schemeClr val="bg1"/>
                </a:solidFill>
                <a:cs typeface="+mn-ea"/>
                <a:sym typeface="+mn-lt"/>
              </a:endParaRPr>
            </a:p>
          </p:txBody>
        </p:sp>
        <p:sp>
          <p:nvSpPr>
            <p:cNvPr id="16" name="Shape 2203"/>
            <p:cNvSpPr/>
            <p:nvPr/>
          </p:nvSpPr>
          <p:spPr>
            <a:xfrm>
              <a:off x="4292026" y="2694723"/>
              <a:ext cx="207144" cy="124300"/>
            </a:xfrm>
            <a:custGeom>
              <a:avLst/>
              <a:gdLst/>
              <a:ahLst/>
              <a:cxnLst>
                <a:cxn ang="0">
                  <a:pos x="wd2" y="hd2"/>
                </a:cxn>
                <a:cxn ang="5400000">
                  <a:pos x="wd2" y="hd2"/>
                </a:cxn>
                <a:cxn ang="10800000">
                  <a:pos x="wd2" y="hd2"/>
                </a:cxn>
                <a:cxn ang="16200000">
                  <a:pos x="wd2" y="hd2"/>
                </a:cxn>
              </a:cxnLst>
              <a:rect l="0" t="0" r="r" b="b"/>
              <a:pathLst>
                <a:path w="21600" h="21600" extrusionOk="0">
                  <a:moveTo>
                    <a:pt x="19418" y="14435"/>
                  </a:moveTo>
                  <a:lnTo>
                    <a:pt x="19418" y="3600"/>
                  </a:lnTo>
                  <a:cubicBezTo>
                    <a:pt x="19418" y="1612"/>
                    <a:pt x="18451" y="0"/>
                    <a:pt x="17258" y="0"/>
                  </a:cubicBezTo>
                  <a:lnTo>
                    <a:pt x="7560" y="0"/>
                  </a:lnTo>
                  <a:lnTo>
                    <a:pt x="10326" y="5041"/>
                  </a:lnTo>
                  <a:lnTo>
                    <a:pt x="16221" y="5041"/>
                  </a:lnTo>
                  <a:lnTo>
                    <a:pt x="16221" y="14435"/>
                  </a:lnTo>
                  <a:lnTo>
                    <a:pt x="14040" y="14435"/>
                  </a:lnTo>
                  <a:lnTo>
                    <a:pt x="17819" y="21600"/>
                  </a:lnTo>
                  <a:lnTo>
                    <a:pt x="21600" y="14435"/>
                  </a:lnTo>
                  <a:cubicBezTo>
                    <a:pt x="21600" y="14435"/>
                    <a:pt x="19418" y="14435"/>
                    <a:pt x="19418" y="14435"/>
                  </a:cubicBezTo>
                  <a:close/>
                  <a:moveTo>
                    <a:pt x="5378" y="16559"/>
                  </a:moveTo>
                  <a:lnTo>
                    <a:pt x="5378" y="7166"/>
                  </a:lnTo>
                  <a:lnTo>
                    <a:pt x="7560" y="7166"/>
                  </a:lnTo>
                  <a:lnTo>
                    <a:pt x="3779" y="0"/>
                  </a:lnTo>
                  <a:lnTo>
                    <a:pt x="0" y="7166"/>
                  </a:lnTo>
                  <a:lnTo>
                    <a:pt x="2181" y="7166"/>
                  </a:lnTo>
                  <a:lnTo>
                    <a:pt x="2181" y="17998"/>
                  </a:lnTo>
                  <a:cubicBezTo>
                    <a:pt x="2181" y="19988"/>
                    <a:pt x="3149" y="21600"/>
                    <a:pt x="4341" y="21600"/>
                  </a:cubicBezTo>
                  <a:lnTo>
                    <a:pt x="14040" y="21600"/>
                  </a:lnTo>
                  <a:lnTo>
                    <a:pt x="11274" y="16559"/>
                  </a:lnTo>
                  <a:cubicBezTo>
                    <a:pt x="11274" y="16559"/>
                    <a:pt x="5378" y="16559"/>
                    <a:pt x="5378" y="16559"/>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solidFill>
                  <a:schemeClr val="bg1"/>
                </a:solidFill>
                <a:cs typeface="+mn-ea"/>
                <a:sym typeface="+mn-lt"/>
              </a:endParaRPr>
            </a:p>
          </p:txBody>
        </p:sp>
        <p:sp>
          <p:nvSpPr>
            <p:cNvPr id="19" name="Shape 2208"/>
            <p:cNvSpPr/>
            <p:nvPr/>
          </p:nvSpPr>
          <p:spPr>
            <a:xfrm>
              <a:off x="4210877" y="4663650"/>
              <a:ext cx="440906" cy="4409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cap="flat">
              <a:solidFill>
                <a:srgbClr val="F9FDFD"/>
              </a:solidFill>
              <a:miter lim="400000"/>
            </a:ln>
            <a:effectLst/>
          </p:spPr>
          <p:txBody>
            <a:bodyPr wrap="square" lIns="50800" tIns="50800" rIns="50800" bIns="50800" numCol="1" anchor="ctr">
              <a:noAutofit/>
            </a:bodyPr>
            <a:lstStyle/>
            <a:p>
              <a:pPr lvl="0"/>
              <a:endParaRPr>
                <a:solidFill>
                  <a:schemeClr val="bg1"/>
                </a:solidFill>
                <a:cs typeface="+mn-ea"/>
                <a:sym typeface="+mn-lt"/>
              </a:endParaRPr>
            </a:p>
          </p:txBody>
        </p:sp>
        <p:sp>
          <p:nvSpPr>
            <p:cNvPr id="20" name="Shape 2209"/>
            <p:cNvSpPr/>
            <p:nvPr/>
          </p:nvSpPr>
          <p:spPr>
            <a:xfrm>
              <a:off x="4338931" y="4810816"/>
              <a:ext cx="164135" cy="164137"/>
            </a:xfrm>
            <a:custGeom>
              <a:avLst/>
              <a:gdLst/>
              <a:ahLst/>
              <a:cxnLst>
                <a:cxn ang="0">
                  <a:pos x="wd2" y="hd2"/>
                </a:cxn>
                <a:cxn ang="5400000">
                  <a:pos x="wd2" y="hd2"/>
                </a:cxn>
                <a:cxn ang="10800000">
                  <a:pos x="wd2" y="hd2"/>
                </a:cxn>
                <a:cxn ang="16200000">
                  <a:pos x="wd2" y="hd2"/>
                </a:cxn>
              </a:cxnLst>
              <a:rect l="0" t="0" r="r" b="b"/>
              <a:pathLst>
                <a:path w="19314" h="19315" extrusionOk="0">
                  <a:moveTo>
                    <a:pt x="11140" y="11141"/>
                  </a:moveTo>
                  <a:cubicBezTo>
                    <a:pt x="9229" y="13052"/>
                    <a:pt x="7015" y="14879"/>
                    <a:pt x="6140" y="14004"/>
                  </a:cubicBezTo>
                  <a:cubicBezTo>
                    <a:pt x="4888" y="12751"/>
                    <a:pt x="4115" y="11660"/>
                    <a:pt x="1355" y="13880"/>
                  </a:cubicBezTo>
                  <a:cubicBezTo>
                    <a:pt x="-1407" y="16100"/>
                    <a:pt x="714" y="17579"/>
                    <a:pt x="1927" y="18793"/>
                  </a:cubicBezTo>
                  <a:cubicBezTo>
                    <a:pt x="3327" y="20193"/>
                    <a:pt x="8547" y="18867"/>
                    <a:pt x="13707" y="13708"/>
                  </a:cubicBezTo>
                  <a:cubicBezTo>
                    <a:pt x="18866" y="8548"/>
                    <a:pt x="20193" y="3327"/>
                    <a:pt x="18792" y="1927"/>
                  </a:cubicBezTo>
                  <a:cubicBezTo>
                    <a:pt x="17578" y="713"/>
                    <a:pt x="16098" y="-1407"/>
                    <a:pt x="13880" y="1355"/>
                  </a:cubicBezTo>
                  <a:cubicBezTo>
                    <a:pt x="11661" y="4115"/>
                    <a:pt x="12751" y="4888"/>
                    <a:pt x="14004" y="6141"/>
                  </a:cubicBezTo>
                  <a:cubicBezTo>
                    <a:pt x="14879" y="7015"/>
                    <a:pt x="13052" y="9228"/>
                    <a:pt x="11140" y="11141"/>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solidFill>
                  <a:schemeClr val="bg1"/>
                </a:solidFill>
                <a:cs typeface="+mn-ea"/>
                <a:sym typeface="+mn-lt"/>
              </a:endParaRPr>
            </a:p>
          </p:txBody>
        </p:sp>
        <p:sp>
          <p:nvSpPr>
            <p:cNvPr id="21" name="Shape 2211"/>
            <p:cNvSpPr/>
            <p:nvPr/>
          </p:nvSpPr>
          <p:spPr>
            <a:xfrm>
              <a:off x="2057067" y="4672431"/>
              <a:ext cx="440906" cy="4409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65000"/>
                <a:lumOff val="35000"/>
              </a:schemeClr>
            </a:solidFill>
            <a:ln w="12700" cap="flat">
              <a:solidFill>
                <a:srgbClr val="F9FDFD"/>
              </a:solidFill>
              <a:miter lim="400000"/>
            </a:ln>
            <a:effectLst/>
          </p:spPr>
          <p:txBody>
            <a:bodyPr wrap="square" lIns="50800" tIns="50800" rIns="50800" bIns="50800" numCol="1" anchor="ctr">
              <a:noAutofit/>
            </a:bodyPr>
            <a:lstStyle/>
            <a:p>
              <a:pPr lvl="0"/>
              <a:endParaRPr>
                <a:solidFill>
                  <a:schemeClr val="bg1"/>
                </a:solidFill>
                <a:cs typeface="+mn-ea"/>
                <a:sym typeface="+mn-lt"/>
              </a:endParaRPr>
            </a:p>
          </p:txBody>
        </p:sp>
        <p:sp>
          <p:nvSpPr>
            <p:cNvPr id="22" name="Shape 2212"/>
            <p:cNvSpPr/>
            <p:nvPr/>
          </p:nvSpPr>
          <p:spPr>
            <a:xfrm>
              <a:off x="2193854" y="4789976"/>
              <a:ext cx="167332" cy="18825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rgbClr val="FFFFFF"/>
            </a:solidFill>
            <a:ln w="12700" cap="flat">
              <a:noFill/>
              <a:miter lim="400000"/>
            </a:ln>
            <a:effectLst/>
          </p:spPr>
          <p:txBody>
            <a:bodyPr wrap="square" lIns="38100" tIns="38100" rIns="38100" bIns="38100" numCol="1" anchor="ctr">
              <a:noAutofit/>
            </a:bodyPr>
            <a:lstStyle/>
            <a:p>
              <a:pPr lvl="0"/>
              <a:endParaRPr>
                <a:solidFill>
                  <a:schemeClr val="bg1"/>
                </a:solidFill>
                <a:cs typeface="+mn-ea"/>
                <a:sym typeface="+mn-lt"/>
              </a:endParaRPr>
            </a:p>
          </p:txBody>
        </p:sp>
      </p:grpSp>
      <p:sp>
        <p:nvSpPr>
          <p:cNvPr id="39" name="矩形 38"/>
          <p:cNvSpPr/>
          <p:nvPr/>
        </p:nvSpPr>
        <p:spPr>
          <a:xfrm>
            <a:off x="1186140" y="3169521"/>
            <a:ext cx="1044297" cy="707886"/>
          </a:xfrm>
          <a:prstGeom prst="rect">
            <a:avLst/>
          </a:prstGeom>
        </p:spPr>
        <p:txBody>
          <a:bodyPr wrap="square">
            <a:spAutoFit/>
          </a:bodyPr>
          <a:lstStyle/>
          <a:p>
            <a:pPr algn="ctr"/>
            <a:r>
              <a:rPr lang="en-US" altLang="zh-CN" sz="4000" b="1" dirty="0">
                <a:solidFill>
                  <a:schemeClr val="bg1"/>
                </a:solidFill>
                <a:cs typeface="+mn-ea"/>
                <a:sym typeface="+mn-lt"/>
              </a:rPr>
              <a:t>03</a:t>
            </a:r>
            <a:endParaRPr lang="en-US" altLang="zh-CN" sz="4000" b="1" dirty="0">
              <a:solidFill>
                <a:schemeClr val="bg1"/>
              </a:solidFill>
              <a:cs typeface="+mn-ea"/>
              <a:sym typeface="+mn-lt"/>
            </a:endParaRPr>
          </a:p>
        </p:txBody>
      </p:sp>
      <p:sp>
        <p:nvSpPr>
          <p:cNvPr id="40" name="矩形 39"/>
          <p:cNvSpPr/>
          <p:nvPr/>
        </p:nvSpPr>
        <p:spPr>
          <a:xfrm>
            <a:off x="3271521" y="2426768"/>
            <a:ext cx="7942275" cy="2677656"/>
          </a:xfrm>
          <a:prstGeom prst="rect">
            <a:avLst/>
          </a:prstGeom>
        </p:spPr>
        <p:txBody>
          <a:bodyPr wrap="square">
            <a:spAutoFit/>
          </a:bodyPr>
          <a:lstStyle/>
          <a:p>
            <a:pPr indent="457200" algn="just"/>
            <a:r>
              <a:rPr lang="zh-CN" altLang="en-US" sz="2400" b="1" dirty="0">
                <a:solidFill>
                  <a:schemeClr val="accent5">
                    <a:lumMod val="60000"/>
                    <a:lumOff val="40000"/>
                  </a:schemeClr>
                </a:solidFill>
                <a:cs typeface="+mn-ea"/>
                <a:sym typeface="+mn-lt"/>
              </a:rPr>
              <a:t>根据建模方法完成整个模型</a:t>
            </a:r>
            <a:endParaRPr lang="zh-CN" altLang="en-US" sz="2400" b="1" dirty="0">
              <a:solidFill>
                <a:schemeClr val="accent5">
                  <a:lumMod val="60000"/>
                  <a:lumOff val="40000"/>
                </a:schemeClr>
              </a:solidFill>
              <a:cs typeface="+mn-ea"/>
              <a:sym typeface="+mn-lt"/>
            </a:endParaRPr>
          </a:p>
          <a:p>
            <a:pPr indent="457200" algn="just"/>
            <a:r>
              <a:rPr lang="zh-CN" altLang="en-US" sz="2400" dirty="0">
                <a:solidFill>
                  <a:schemeClr val="tx1">
                    <a:lumMod val="50000"/>
                    <a:lumOff val="50000"/>
                  </a:schemeClr>
                </a:solidFill>
                <a:cs typeface="+mn-ea"/>
                <a:sym typeface="+mn-lt"/>
              </a:rPr>
              <a:t>在设计好建模方法，以及对一些数据进行合理假设后，我们使用了</a:t>
            </a:r>
            <a:r>
              <a:rPr lang="en-US" altLang="zh-CN" sz="2400" dirty="0">
                <a:solidFill>
                  <a:schemeClr val="tx1">
                    <a:lumMod val="50000"/>
                    <a:lumOff val="50000"/>
                  </a:schemeClr>
                </a:solidFill>
                <a:cs typeface="+mn-ea"/>
                <a:sym typeface="+mn-lt"/>
              </a:rPr>
              <a:t>Extendsim10</a:t>
            </a:r>
            <a:r>
              <a:rPr lang="zh-CN" altLang="en-US" sz="2400" dirty="0">
                <a:solidFill>
                  <a:schemeClr val="tx1">
                    <a:lumMod val="50000"/>
                    <a:lumOff val="50000"/>
                  </a:schemeClr>
                </a:solidFill>
                <a:cs typeface="+mn-ea"/>
                <a:sym typeface="+mn-lt"/>
              </a:rPr>
              <a:t>软件进行建模仿真。我们首先是按照流程图分好工作量，每一个人做一个大的流程模块，最终再合并资源以及各个模块，并对其中有问题的地方进行修改，在不断的尝试和修改之中，我们终于完成了整个野战医院模型。</a:t>
            </a:r>
            <a:endParaRPr lang="zh-CN" altLang="en-US" sz="2400" dirty="0">
              <a:solidFill>
                <a:schemeClr val="tx1">
                  <a:lumMod val="50000"/>
                  <a:lumOff val="50000"/>
                </a:schemeClr>
              </a:solidFill>
              <a:cs typeface="+mn-ea"/>
              <a:sym typeface="+mn-lt"/>
            </a:endParaRPr>
          </a:p>
        </p:txBody>
      </p:sp>
      <p:sp>
        <p:nvSpPr>
          <p:cNvPr id="18" name="文本框 17"/>
          <p:cNvSpPr txBox="1"/>
          <p:nvPr/>
        </p:nvSpPr>
        <p:spPr>
          <a:xfrm>
            <a:off x="1165225" y="668655"/>
            <a:ext cx="2276715"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结论与总结</a:t>
            </a:r>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39" grpId="0"/>
      <p:bldP spid="4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2" name="椭圆 11"/>
          <p:cNvSpPr/>
          <p:nvPr/>
        </p:nvSpPr>
        <p:spPr>
          <a:xfrm>
            <a:off x="721105" y="1595648"/>
            <a:ext cx="888240" cy="888238"/>
          </a:xfrm>
          <a:prstGeom prst="ellipse">
            <a:avLst/>
          </a:prstGeom>
          <a:solidFill>
            <a:schemeClr val="bg1"/>
          </a:solidFill>
          <a:ln w="2540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cs typeface="+mn-ea"/>
              <a:sym typeface="+mn-lt"/>
            </a:endParaRPr>
          </a:p>
        </p:txBody>
      </p:sp>
      <p:sp>
        <p:nvSpPr>
          <p:cNvPr id="13" name="矩形 12"/>
          <p:cNvSpPr/>
          <p:nvPr/>
        </p:nvSpPr>
        <p:spPr>
          <a:xfrm>
            <a:off x="750386" y="1786256"/>
            <a:ext cx="858959" cy="583565"/>
          </a:xfrm>
          <a:prstGeom prst="rect">
            <a:avLst/>
          </a:prstGeom>
        </p:spPr>
        <p:txBody>
          <a:bodyPr wrap="square">
            <a:spAutoFit/>
          </a:bodyPr>
          <a:lstStyle/>
          <a:p>
            <a:pPr algn="ctr"/>
            <a:r>
              <a:rPr lang="en-US" altLang="zh-CN" sz="3200" b="1" dirty="0">
                <a:solidFill>
                  <a:schemeClr val="tx1">
                    <a:lumMod val="50000"/>
                    <a:lumOff val="50000"/>
                  </a:schemeClr>
                </a:solidFill>
                <a:cs typeface="+mn-ea"/>
                <a:sym typeface="+mn-lt"/>
              </a:rPr>
              <a:t>04</a:t>
            </a:r>
            <a:endParaRPr lang="en-US" altLang="zh-CN" sz="3200" b="1" dirty="0">
              <a:solidFill>
                <a:schemeClr val="tx1">
                  <a:lumMod val="50000"/>
                  <a:lumOff val="50000"/>
                </a:schemeClr>
              </a:solidFill>
              <a:cs typeface="+mn-ea"/>
              <a:sym typeface="+mn-lt"/>
            </a:endParaRPr>
          </a:p>
        </p:txBody>
      </p:sp>
      <p:sp>
        <p:nvSpPr>
          <p:cNvPr id="14" name="矩形 13"/>
          <p:cNvSpPr/>
          <p:nvPr/>
        </p:nvSpPr>
        <p:spPr>
          <a:xfrm>
            <a:off x="2357121" y="2285212"/>
            <a:ext cx="7942275" cy="2677656"/>
          </a:xfrm>
          <a:prstGeom prst="rect">
            <a:avLst/>
          </a:prstGeom>
        </p:spPr>
        <p:txBody>
          <a:bodyPr wrap="square">
            <a:spAutoFit/>
          </a:bodyPr>
          <a:lstStyle/>
          <a:p>
            <a:pPr indent="457200" algn="just"/>
            <a:r>
              <a:rPr lang="zh-CN" altLang="en-US" sz="2400" b="1" dirty="0">
                <a:solidFill>
                  <a:schemeClr val="accent5">
                    <a:lumMod val="60000"/>
                    <a:lumOff val="40000"/>
                  </a:schemeClr>
                </a:solidFill>
                <a:cs typeface="+mn-ea"/>
                <a:sym typeface="+mn-lt"/>
              </a:rPr>
              <a:t>根据建好的模型回答具体问题</a:t>
            </a:r>
            <a:endParaRPr lang="zh-CN" altLang="en-US" sz="2400" b="1" dirty="0">
              <a:solidFill>
                <a:schemeClr val="accent5">
                  <a:lumMod val="60000"/>
                  <a:lumOff val="40000"/>
                </a:schemeClr>
              </a:solidFill>
              <a:cs typeface="+mn-ea"/>
              <a:sym typeface="+mn-lt"/>
            </a:endParaRPr>
          </a:p>
          <a:p>
            <a:pPr indent="457200" algn="just"/>
            <a:r>
              <a:rPr lang="zh-CN" altLang="en-US" sz="2400" dirty="0">
                <a:solidFill>
                  <a:schemeClr val="tx1">
                    <a:lumMod val="50000"/>
                    <a:lumOff val="50000"/>
                  </a:schemeClr>
                </a:solidFill>
                <a:cs typeface="+mn-ea"/>
                <a:sym typeface="+mn-lt"/>
              </a:rPr>
              <a:t>在整个野战医院模型建好后，我们基于每个阶段的问题进行了对应的实验，并且在发现原有模型有一些瓶颈后，对模型进行了一些优化。通过我们在模型中设置了平均通过时间和一些图表报告给出数据后，我们讨论并分析是否有效，在确定每个问题都能根据已有数据进行合理的回答后，我们得出了每个问题的结论。</a:t>
            </a:r>
            <a:endParaRPr lang="zh-CN" altLang="en-US" sz="2400" dirty="0">
              <a:solidFill>
                <a:schemeClr val="tx1">
                  <a:lumMod val="50000"/>
                  <a:lumOff val="50000"/>
                </a:schemeClr>
              </a:solidFill>
              <a:cs typeface="+mn-ea"/>
              <a:sym typeface="+mn-lt"/>
            </a:endParaRPr>
          </a:p>
        </p:txBody>
      </p:sp>
      <p:sp>
        <p:nvSpPr>
          <p:cNvPr id="11" name="文本框 10"/>
          <p:cNvSpPr txBox="1"/>
          <p:nvPr/>
        </p:nvSpPr>
        <p:spPr>
          <a:xfrm>
            <a:off x="1165225" y="668655"/>
            <a:ext cx="2276715"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结论与总结</a:t>
            </a:r>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12" grpId="0" bldLvl="0" animBg="1"/>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11"/>
          <p:cNvSpPr/>
          <p:nvPr userDrawn="1"/>
        </p:nvSpPr>
        <p:spPr>
          <a:xfrm rot="5400000">
            <a:off x="4117340" y="1579880"/>
            <a:ext cx="3802380" cy="369760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sz="5400">
                <a:solidFill>
                  <a:schemeClr val="tx1">
                    <a:lumMod val="65000"/>
                    <a:lumOff val="35000"/>
                  </a:schemeClr>
                </a:solidFill>
                <a:cs typeface="+mn-ea"/>
                <a:sym typeface="+mn-lt"/>
              </a:rPr>
              <a:t>感谢聆听</a:t>
            </a:r>
            <a:endParaRPr lang="zh-CN" sz="5400">
              <a:solidFill>
                <a:schemeClr val="tx1">
                  <a:lumMod val="65000"/>
                  <a:lumOff val="35000"/>
                </a:schemeClr>
              </a:solidFill>
              <a:cs typeface="+mn-ea"/>
              <a:sym typeface="+mn-lt"/>
            </a:endParaRPr>
          </a:p>
        </p:txBody>
      </p:sp>
      <p:cxnSp>
        <p:nvCxnSpPr>
          <p:cNvPr id="3" name="直接连接符 2"/>
          <p:cNvCxnSpPr/>
          <p:nvPr userDrawn="1"/>
        </p:nvCxnSpPr>
        <p:spPr>
          <a:xfrm>
            <a:off x="5418455" y="4264660"/>
            <a:ext cx="1123950" cy="6350"/>
          </a:xfrm>
          <a:prstGeom prst="line">
            <a:avLst/>
          </a:prstGeom>
          <a:ln w="28575"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accent1"/>
          </a:solidFill>
          <a:ln>
            <a:noFill/>
          </a:ln>
        </p:spPr>
        <p:txBody>
          <a:bodyPr/>
          <a:lstStyle/>
          <a:p>
            <a:endParaRPr lang="zh-CN" altLang="en-US">
              <a:cs typeface="+mn-ea"/>
              <a:sym typeface="+mn-lt"/>
            </a:endParaRPr>
          </a:p>
        </p:txBody>
      </p:sp>
      <p:sp>
        <p:nvSpPr>
          <p:cNvPr id="9" name="TextBox 32"/>
          <p:cNvSpPr txBox="1"/>
          <p:nvPr/>
        </p:nvSpPr>
        <p:spPr>
          <a:xfrm>
            <a:off x="2799397" y="4756171"/>
            <a:ext cx="6592570" cy="338554"/>
          </a:xfrm>
          <a:prstGeom prst="rect">
            <a:avLst/>
          </a:prstGeom>
          <a:noFill/>
        </p:spPr>
        <p:txBody>
          <a:bodyPr wrap="square" rtlCol="0">
            <a:spAutoFit/>
          </a:bodyPr>
          <a:lstStyle/>
          <a:p>
            <a:pPr algn="ctr" eaLnBrk="1" hangingPunct="1">
              <a:buFont typeface="Arial" panose="020B0604020202020204" pitchFamily="34" charset="0"/>
              <a:buNone/>
            </a:pPr>
            <a:r>
              <a:rPr lang="zh-CN" altLang="en-US" sz="1600" dirty="0">
                <a:solidFill>
                  <a:schemeClr val="tx1">
                    <a:lumMod val="65000"/>
                    <a:lumOff val="35000"/>
                  </a:schemeClr>
                </a:solidFill>
                <a:cs typeface="+mn-ea"/>
                <a:sym typeface="+mn-lt"/>
              </a:rPr>
              <a:t>答辩人：詹震凡  黄梓健  王伟豪  袁伟杰</a:t>
            </a:r>
            <a:endParaRPr lang="zh-CN" altLang="en-US" sz="1600" dirty="0">
              <a:solidFill>
                <a:schemeClr val="tx1">
                  <a:lumMod val="65000"/>
                  <a:lumOff val="35000"/>
                </a:schemeClr>
              </a:solidFill>
              <a:cs typeface="+mn-ea"/>
              <a:sym typeface="+mn-lt"/>
            </a:endParaRPr>
          </a:p>
        </p:txBody>
      </p:sp>
      <p:sp>
        <p:nvSpPr>
          <p:cNvPr id="10" name="TextBox 32"/>
          <p:cNvSpPr txBox="1"/>
          <p:nvPr/>
        </p:nvSpPr>
        <p:spPr>
          <a:xfrm>
            <a:off x="2799397" y="5094725"/>
            <a:ext cx="6592570" cy="338554"/>
          </a:xfrm>
          <a:prstGeom prst="rect">
            <a:avLst/>
          </a:prstGeom>
          <a:noFill/>
        </p:spPr>
        <p:txBody>
          <a:bodyPr wrap="square" rtlCol="0">
            <a:spAutoFit/>
          </a:bodyPr>
          <a:lstStyle/>
          <a:p>
            <a:pPr algn="ctr" eaLnBrk="1" hangingPunct="1">
              <a:buFont typeface="Arial" panose="020B0604020202020204" pitchFamily="34" charset="0"/>
              <a:buNone/>
            </a:pPr>
            <a:r>
              <a:rPr lang="zh-CN" altLang="en-US" sz="1600" dirty="0">
                <a:solidFill>
                  <a:schemeClr val="tx1">
                    <a:lumMod val="65000"/>
                    <a:lumOff val="35000"/>
                  </a:schemeClr>
                </a:solidFill>
                <a:cs typeface="+mn-ea"/>
                <a:sym typeface="+mn-lt"/>
              </a:rPr>
              <a:t>指导老师：余平祥</a:t>
            </a:r>
            <a:endParaRPr lang="zh-CN" altLang="en-US" sz="1600" dirty="0">
              <a:solidFill>
                <a:schemeClr val="tx1">
                  <a:lumMod val="65000"/>
                  <a:lumOff val="35000"/>
                </a:schemeClr>
              </a:solidFill>
              <a:cs typeface="+mn-ea"/>
              <a:sym typeface="+mn-lt"/>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825" y="285103"/>
            <a:ext cx="4614240" cy="12644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2" grpId="0" bldLvl="0" animBg="1"/>
      <p:bldP spid="205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 name="Shape 681"/>
          <p:cNvSpPr/>
          <p:nvPr/>
        </p:nvSpPr>
        <p:spPr>
          <a:xfrm>
            <a:off x="1403384" y="2989881"/>
            <a:ext cx="1772654" cy="1772655"/>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a:lnSpc>
                <a:spcPct val="90000"/>
              </a:lnSpc>
              <a:defRPr sz="4000">
                <a:solidFill>
                  <a:srgbClr val="FFFFFF"/>
                </a:solidFill>
              </a:defRPr>
            </a:lvl1pPr>
          </a:lstStyle>
          <a:p>
            <a:pPr algn="ctr"/>
            <a:r>
              <a:rPr lang="zh-CN" altLang="en-US" sz="2400" dirty="0">
                <a:cs typeface="+mn-ea"/>
                <a:sym typeface="+mn-lt"/>
              </a:rPr>
              <a:t>案例研究</a:t>
            </a:r>
            <a:endParaRPr lang="en-US" altLang="zh-CN" sz="2400" dirty="0">
              <a:cs typeface="+mn-ea"/>
              <a:sym typeface="+mn-lt"/>
            </a:endParaRPr>
          </a:p>
        </p:txBody>
      </p:sp>
      <p:sp>
        <p:nvSpPr>
          <p:cNvPr id="11" name="Shape 682"/>
          <p:cNvSpPr/>
          <p:nvPr/>
        </p:nvSpPr>
        <p:spPr>
          <a:xfrm>
            <a:off x="4093793" y="1841810"/>
            <a:ext cx="1207671" cy="1207670"/>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just"/>
            <a:r>
              <a:rPr lang="zh-CN" altLang="en-US" sz="1600" dirty="0">
                <a:latin typeface="+mn-lt"/>
                <a:ea typeface="+mn-ea"/>
                <a:cs typeface="+mn-ea"/>
                <a:sym typeface="+mn-lt"/>
              </a:rPr>
              <a:t>构建模型进行模拟仿真</a:t>
            </a:r>
            <a:endParaRPr lang="en-US" altLang="zh-CN" sz="1600" dirty="0">
              <a:latin typeface="+mn-lt"/>
              <a:ea typeface="+mn-ea"/>
              <a:cs typeface="+mn-ea"/>
              <a:sym typeface="+mn-lt"/>
            </a:endParaRPr>
          </a:p>
        </p:txBody>
      </p:sp>
      <p:sp>
        <p:nvSpPr>
          <p:cNvPr id="12" name="Shape 683"/>
          <p:cNvSpPr/>
          <p:nvPr/>
        </p:nvSpPr>
        <p:spPr>
          <a:xfrm>
            <a:off x="4093793" y="3252689"/>
            <a:ext cx="1207671" cy="1207670"/>
          </a:xfrm>
          <a:prstGeom prst="ellipse">
            <a:avLst/>
          </a:prstGeom>
          <a:solidFill>
            <a:schemeClr val="bg1">
              <a:lumMod val="75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just"/>
            <a:r>
              <a:rPr lang="zh-CN" altLang="en-US" sz="1600" dirty="0">
                <a:cs typeface="+mn-ea"/>
                <a:sym typeface="+mn-lt"/>
              </a:rPr>
              <a:t>阶段①：目前运营情况</a:t>
            </a:r>
            <a:endParaRPr lang="en-US" altLang="zh-CN" sz="1600" dirty="0">
              <a:cs typeface="+mn-ea"/>
              <a:sym typeface="+mn-lt"/>
            </a:endParaRPr>
          </a:p>
        </p:txBody>
      </p:sp>
      <p:sp>
        <p:nvSpPr>
          <p:cNvPr id="6" name="Shape 684"/>
          <p:cNvSpPr/>
          <p:nvPr/>
        </p:nvSpPr>
        <p:spPr>
          <a:xfrm>
            <a:off x="4110675" y="4663568"/>
            <a:ext cx="1207671" cy="1207670"/>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en-US" altLang="zh-CN" sz="1600" dirty="0">
              <a:cs typeface="+mn-ea"/>
              <a:sym typeface="+mn-lt"/>
            </a:endParaRPr>
          </a:p>
          <a:p>
            <a:pPr algn="ctr"/>
            <a:r>
              <a:rPr lang="zh-CN" altLang="en-US" sz="1600" dirty="0">
                <a:cs typeface="+mn-ea"/>
                <a:sym typeface="+mn-lt"/>
              </a:rPr>
              <a:t>阶段②：未来运营情况</a:t>
            </a:r>
            <a:endParaRPr lang="en-US" altLang="zh-CN" sz="1600" dirty="0">
              <a:cs typeface="+mn-ea"/>
              <a:sym typeface="+mn-lt"/>
            </a:endParaRPr>
          </a:p>
          <a:p>
            <a:pPr algn="ctr"/>
            <a:endParaRPr lang="en-US" altLang="zh-CN" sz="1600" dirty="0">
              <a:latin typeface="+mn-lt"/>
              <a:ea typeface="+mn-ea"/>
              <a:cs typeface="+mn-ea"/>
              <a:sym typeface="+mn-lt"/>
            </a:endParaRPr>
          </a:p>
        </p:txBody>
      </p:sp>
      <p:grpSp>
        <p:nvGrpSpPr>
          <p:cNvPr id="14" name="Group 689"/>
          <p:cNvGrpSpPr/>
          <p:nvPr/>
        </p:nvGrpSpPr>
        <p:grpSpPr>
          <a:xfrm>
            <a:off x="2919279" y="2458129"/>
            <a:ext cx="1090465" cy="2796786"/>
            <a:chOff x="0" y="-1"/>
            <a:chExt cx="1562504" cy="4007456"/>
          </a:xfrm>
        </p:grpSpPr>
        <p:sp>
          <p:nvSpPr>
            <p:cNvPr id="15" name="Shape 686"/>
            <p:cNvSpPr/>
            <p:nvPr/>
          </p:nvSpPr>
          <p:spPr>
            <a:xfrm flipH="1" flipV="1">
              <a:off x="462466" y="2004347"/>
              <a:ext cx="1098810" cy="1"/>
            </a:xfrm>
            <a:prstGeom prst="line">
              <a:avLst/>
            </a:pr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1050">
                <a:cs typeface="+mn-ea"/>
                <a:sym typeface="+mn-lt"/>
              </a:endParaRPr>
            </a:p>
          </p:txBody>
        </p:sp>
        <p:sp>
          <p:nvSpPr>
            <p:cNvPr id="16" name="Shape 687"/>
            <p:cNvSpPr/>
            <p:nvPr/>
          </p:nvSpPr>
          <p:spPr>
            <a:xfrm>
              <a:off x="0" y="-1"/>
              <a:ext cx="1562504" cy="705456"/>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pPr>
              <a:endParaRPr>
                <a:cs typeface="+mn-ea"/>
                <a:sym typeface="+mn-lt"/>
              </a:endParaRPr>
            </a:p>
          </p:txBody>
        </p:sp>
        <p:sp>
          <p:nvSpPr>
            <p:cNvPr id="17" name="Shape 688"/>
            <p:cNvSpPr/>
            <p:nvPr/>
          </p:nvSpPr>
          <p:spPr>
            <a:xfrm rot="10800000" flipH="1">
              <a:off x="0" y="3302000"/>
              <a:ext cx="1562504" cy="705455"/>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pPr>
              <a:endParaRPr>
                <a:cs typeface="+mn-ea"/>
                <a:sym typeface="+mn-lt"/>
              </a:endParaRPr>
            </a:p>
          </p:txBody>
        </p:sp>
      </p:grpSp>
      <p:sp>
        <p:nvSpPr>
          <p:cNvPr id="18" name="Freeform 102"/>
          <p:cNvSpPr>
            <a:spLocks noChangeArrowheads="1"/>
          </p:cNvSpPr>
          <p:nvPr/>
        </p:nvSpPr>
        <p:spPr bwMode="auto">
          <a:xfrm>
            <a:off x="5871784" y="1841500"/>
            <a:ext cx="376073" cy="33855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lumMod val="65000"/>
            </a:schemeClr>
          </a:solidFill>
          <a:ln>
            <a:noFill/>
          </a:ln>
          <a:effectLst/>
        </p:spPr>
        <p:txBody>
          <a:bodyPr wrap="none" lIns="91424" tIns="45712" rIns="91424" bIns="45712" anchor="ctr"/>
          <a:lstStyle/>
          <a:p>
            <a:pPr>
              <a:defRPr/>
            </a:pPr>
            <a:endParaRPr lang="en-US" sz="1100" dirty="0">
              <a:cs typeface="+mn-ea"/>
              <a:sym typeface="+mn-lt"/>
            </a:endParaRPr>
          </a:p>
        </p:txBody>
      </p:sp>
      <p:sp>
        <p:nvSpPr>
          <p:cNvPr id="21" name="文本框 20"/>
          <p:cNvSpPr txBox="1"/>
          <p:nvPr/>
        </p:nvSpPr>
        <p:spPr>
          <a:xfrm>
            <a:off x="6252983" y="2276904"/>
            <a:ext cx="5151138" cy="2634183"/>
          </a:xfrm>
          <a:prstGeom prst="rect">
            <a:avLst/>
          </a:prstGeom>
          <a:noFill/>
        </p:spPr>
        <p:txBody>
          <a:bodyPr wrap="square" rtlCol="0">
            <a:spAutoFit/>
          </a:bodyPr>
          <a:lstStyle/>
          <a:p>
            <a:pPr algn="just">
              <a:lnSpc>
                <a:spcPct val="150000"/>
              </a:lnSpc>
            </a:pPr>
            <a:r>
              <a:rPr lang="zh-CN" altLang="zh-CN" sz="1600" dirty="0"/>
              <a:t>本作品通过对野战医院整体流程及患者数据进行分析，同时做出合理假设，利用</a:t>
            </a:r>
            <a:r>
              <a:rPr lang="en-US" altLang="zh-CN" sz="1600" dirty="0"/>
              <a:t> ExtendSim10</a:t>
            </a:r>
            <a:r>
              <a:rPr lang="zh-CN" altLang="zh-CN" sz="1600" dirty="0"/>
              <a:t>软件建立了野战医院整体流程仿真模型，结合问题描述对仿真结果进行分析，找出瓶颈问题并基于相应指标进行优化，设计完成改进方案，对改进方案的仿真结果进行分析，分析结果表明，改善方案能有效提高 野战医院急诊科运营效率。</a:t>
            </a:r>
            <a:endParaRPr lang="zh-CN" altLang="zh-CN" sz="1600" dirty="0"/>
          </a:p>
        </p:txBody>
      </p:sp>
      <p:sp>
        <p:nvSpPr>
          <p:cNvPr id="22" name="文本框 21"/>
          <p:cNvSpPr txBox="1"/>
          <p:nvPr/>
        </p:nvSpPr>
        <p:spPr>
          <a:xfrm>
            <a:off x="6276612" y="1776305"/>
            <a:ext cx="2283643" cy="461665"/>
          </a:xfrm>
          <a:prstGeom prst="rect">
            <a:avLst/>
          </a:prstGeom>
          <a:noFill/>
        </p:spPr>
        <p:txBody>
          <a:bodyPr wrap="square" rtlCol="0">
            <a:spAutoFit/>
          </a:bodyPr>
          <a:lstStyle/>
          <a:p>
            <a:r>
              <a:rPr lang="zh-CN" altLang="en-US" sz="2400" b="1" dirty="0">
                <a:solidFill>
                  <a:schemeClr val="tx1">
                    <a:lumMod val="75000"/>
                    <a:lumOff val="25000"/>
                  </a:schemeClr>
                </a:solidFill>
                <a:cs typeface="+mn-ea"/>
                <a:sym typeface="+mn-lt"/>
              </a:rPr>
              <a:t>研究目标</a:t>
            </a:r>
            <a:endParaRPr lang="zh-CN" altLang="en-US" sz="2400" b="1" dirty="0">
              <a:solidFill>
                <a:schemeClr val="tx1">
                  <a:lumMod val="75000"/>
                  <a:lumOff val="25000"/>
                </a:schemeClr>
              </a:solidFill>
              <a:cs typeface="+mn-ea"/>
              <a:sym typeface="+mn-lt"/>
            </a:endParaRPr>
          </a:p>
        </p:txBody>
      </p:sp>
      <p:sp>
        <p:nvSpPr>
          <p:cNvPr id="23" name="文本框 22"/>
          <p:cNvSpPr txBox="1"/>
          <p:nvPr/>
        </p:nvSpPr>
        <p:spPr>
          <a:xfrm>
            <a:off x="1165225" y="668655"/>
            <a:ext cx="1948911"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研究内容</a:t>
            </a:r>
            <a:endParaRPr lang="zh-CN" altLang="en-US" sz="2000" dirty="0">
              <a:solidFill>
                <a:schemeClr val="accen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2" grpId="0" bldLvl="0" animBg="1"/>
      <p:bldP spid="11" grpId="0" bldLvl="0" animBg="1"/>
      <p:bldP spid="12" grpId="0" bldLvl="0" animBg="1"/>
      <p:bldP spid="6" grpId="0" bldLvl="0" animBg="1"/>
      <p:bldP spid="18" grpId="0" bldLvl="0" animBg="1"/>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2">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研究方法和仿真模型设计</a:t>
            </a:r>
            <a:endParaRPr lang="zh-CN" altLang="en-US" sz="4000" dirty="0">
              <a:solidFill>
                <a:schemeClr val="accent1"/>
              </a:solidFill>
              <a:cs typeface="+mn-ea"/>
              <a:sym typeface="+mn-lt"/>
            </a:endParaRP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02</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10" grpId="0" bldLvl="0" animBg="1"/>
      <p:bldP spid="2" grpId="0" bldLvl="0" animBg="1"/>
      <p:bldP spid="56" grpId="0"/>
      <p:bldP spid="5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1165225" y="668655"/>
            <a:ext cx="1646986"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研究方法</a:t>
            </a:r>
            <a:endParaRPr lang="zh-CN" altLang="en-US" sz="2000" dirty="0">
              <a:solidFill>
                <a:schemeClr val="accent1"/>
              </a:solidFill>
              <a:cs typeface="+mn-ea"/>
              <a:sym typeface="+mn-lt"/>
            </a:endParaRPr>
          </a:p>
        </p:txBody>
      </p:sp>
      <p:sp>
        <p:nvSpPr>
          <p:cNvPr id="10" name="11"/>
          <p:cNvSpPr/>
          <p:nvPr userDrawn="1"/>
        </p:nvSpPr>
        <p:spPr>
          <a:xfrm rot="5400000">
            <a:off x="199773" y="397510"/>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2" name="Group 24"/>
          <p:cNvGrpSpPr/>
          <p:nvPr/>
        </p:nvGrpSpPr>
        <p:grpSpPr>
          <a:xfrm>
            <a:off x="7593965" y="3634740"/>
            <a:ext cx="4969510" cy="1848485"/>
            <a:chOff x="3014663" y="3071813"/>
            <a:chExt cx="1096963" cy="407988"/>
          </a:xfrm>
        </p:grpSpPr>
        <p:sp>
          <p:nvSpPr>
            <p:cNvPr id="54" name="Freeform: Shape 25"/>
            <p:cNvSpPr/>
            <p:nvPr/>
          </p:nvSpPr>
          <p:spPr bwMode="auto">
            <a:xfrm>
              <a:off x="3057526" y="3405188"/>
              <a:ext cx="328613" cy="74613"/>
            </a:xfrm>
            <a:custGeom>
              <a:avLst/>
              <a:gdLst>
                <a:gd name="T0" fmla="*/ 621 w 621"/>
                <a:gd name="T1" fmla="*/ 26 h 139"/>
                <a:gd name="T2" fmla="*/ 621 w 621"/>
                <a:gd name="T3" fmla="*/ 26 h 139"/>
                <a:gd name="T4" fmla="*/ 573 w 621"/>
                <a:gd name="T5" fmla="*/ 30 h 139"/>
                <a:gd name="T6" fmla="*/ 465 w 621"/>
                <a:gd name="T7" fmla="*/ 42 h 139"/>
                <a:gd name="T8" fmla="*/ 404 w 621"/>
                <a:gd name="T9" fmla="*/ 51 h 139"/>
                <a:gd name="T10" fmla="*/ 347 w 621"/>
                <a:gd name="T11" fmla="*/ 59 h 139"/>
                <a:gd name="T12" fmla="*/ 321 w 621"/>
                <a:gd name="T13" fmla="*/ 65 h 139"/>
                <a:gd name="T14" fmla="*/ 299 w 621"/>
                <a:gd name="T15" fmla="*/ 70 h 139"/>
                <a:gd name="T16" fmla="*/ 280 w 621"/>
                <a:gd name="T17" fmla="*/ 75 h 139"/>
                <a:gd name="T18" fmla="*/ 267 w 621"/>
                <a:gd name="T19" fmla="*/ 81 h 139"/>
                <a:gd name="T20" fmla="*/ 267 w 621"/>
                <a:gd name="T21" fmla="*/ 81 h 139"/>
                <a:gd name="T22" fmla="*/ 253 w 621"/>
                <a:gd name="T23" fmla="*/ 87 h 139"/>
                <a:gd name="T24" fmla="*/ 239 w 621"/>
                <a:gd name="T25" fmla="*/ 94 h 139"/>
                <a:gd name="T26" fmla="*/ 201 w 621"/>
                <a:gd name="T27" fmla="*/ 106 h 139"/>
                <a:gd name="T28" fmla="*/ 157 w 621"/>
                <a:gd name="T29" fmla="*/ 118 h 139"/>
                <a:gd name="T30" fmla="*/ 114 w 621"/>
                <a:gd name="T31" fmla="*/ 128 h 139"/>
                <a:gd name="T32" fmla="*/ 71 w 621"/>
                <a:gd name="T33" fmla="*/ 135 h 139"/>
                <a:gd name="T34" fmla="*/ 36 w 621"/>
                <a:gd name="T35" fmla="*/ 139 h 139"/>
                <a:gd name="T36" fmla="*/ 22 w 621"/>
                <a:gd name="T37" fmla="*/ 139 h 139"/>
                <a:gd name="T38" fmla="*/ 12 w 621"/>
                <a:gd name="T39" fmla="*/ 139 h 139"/>
                <a:gd name="T40" fmla="*/ 4 w 621"/>
                <a:gd name="T41" fmla="*/ 137 h 139"/>
                <a:gd name="T42" fmla="*/ 3 w 621"/>
                <a:gd name="T43" fmla="*/ 135 h 139"/>
                <a:gd name="T44" fmla="*/ 1 w 621"/>
                <a:gd name="T45" fmla="*/ 134 h 139"/>
                <a:gd name="T46" fmla="*/ 1 w 621"/>
                <a:gd name="T47" fmla="*/ 134 h 139"/>
                <a:gd name="T48" fmla="*/ 1 w 621"/>
                <a:gd name="T49" fmla="*/ 123 h 139"/>
                <a:gd name="T50" fmla="*/ 0 w 621"/>
                <a:gd name="T51" fmla="*/ 109 h 139"/>
                <a:gd name="T52" fmla="*/ 1 w 621"/>
                <a:gd name="T53" fmla="*/ 90 h 139"/>
                <a:gd name="T54" fmla="*/ 4 w 621"/>
                <a:gd name="T55" fmla="*/ 81 h 139"/>
                <a:gd name="T56" fmla="*/ 7 w 621"/>
                <a:gd name="T57" fmla="*/ 71 h 139"/>
                <a:gd name="T58" fmla="*/ 12 w 621"/>
                <a:gd name="T59" fmla="*/ 62 h 139"/>
                <a:gd name="T60" fmla="*/ 19 w 621"/>
                <a:gd name="T61" fmla="*/ 52 h 139"/>
                <a:gd name="T62" fmla="*/ 26 w 621"/>
                <a:gd name="T63" fmla="*/ 43 h 139"/>
                <a:gd name="T64" fmla="*/ 36 w 621"/>
                <a:gd name="T65" fmla="*/ 35 h 139"/>
                <a:gd name="T66" fmla="*/ 48 w 621"/>
                <a:gd name="T67" fmla="*/ 26 h 139"/>
                <a:gd name="T68" fmla="*/ 64 w 621"/>
                <a:gd name="T69" fmla="*/ 18 h 139"/>
                <a:gd name="T70" fmla="*/ 80 w 621"/>
                <a:gd name="T71" fmla="*/ 13 h 139"/>
                <a:gd name="T72" fmla="*/ 100 w 621"/>
                <a:gd name="T73" fmla="*/ 7 h 139"/>
                <a:gd name="T74" fmla="*/ 100 w 621"/>
                <a:gd name="T75" fmla="*/ 7 h 139"/>
                <a:gd name="T76" fmla="*/ 125 w 621"/>
                <a:gd name="T77" fmla="*/ 2 h 139"/>
                <a:gd name="T78" fmla="*/ 156 w 621"/>
                <a:gd name="T79" fmla="*/ 1 h 139"/>
                <a:gd name="T80" fmla="*/ 191 w 621"/>
                <a:gd name="T81" fmla="*/ 0 h 139"/>
                <a:gd name="T82" fmla="*/ 230 w 621"/>
                <a:gd name="T83" fmla="*/ 0 h 139"/>
                <a:gd name="T84" fmla="*/ 316 w 621"/>
                <a:gd name="T85" fmla="*/ 2 h 139"/>
                <a:gd name="T86" fmla="*/ 404 w 621"/>
                <a:gd name="T87" fmla="*/ 7 h 139"/>
                <a:gd name="T88" fmla="*/ 487 w 621"/>
                <a:gd name="T89" fmla="*/ 13 h 139"/>
                <a:gd name="T90" fmla="*/ 555 w 621"/>
                <a:gd name="T91" fmla="*/ 18 h 139"/>
                <a:gd name="T92" fmla="*/ 621 w 621"/>
                <a:gd name="T93" fmla="*/ 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139">
                  <a:moveTo>
                    <a:pt x="621" y="26"/>
                  </a:moveTo>
                  <a:lnTo>
                    <a:pt x="621" y="26"/>
                  </a:lnTo>
                  <a:lnTo>
                    <a:pt x="573" y="30"/>
                  </a:lnTo>
                  <a:lnTo>
                    <a:pt x="465" y="42"/>
                  </a:lnTo>
                  <a:lnTo>
                    <a:pt x="404" y="51"/>
                  </a:lnTo>
                  <a:lnTo>
                    <a:pt x="347" y="59"/>
                  </a:lnTo>
                  <a:lnTo>
                    <a:pt x="321" y="65"/>
                  </a:lnTo>
                  <a:lnTo>
                    <a:pt x="299" y="70"/>
                  </a:lnTo>
                  <a:lnTo>
                    <a:pt x="280" y="75"/>
                  </a:lnTo>
                  <a:lnTo>
                    <a:pt x="267" y="81"/>
                  </a:lnTo>
                  <a:lnTo>
                    <a:pt x="267" y="81"/>
                  </a:lnTo>
                  <a:lnTo>
                    <a:pt x="253" y="87"/>
                  </a:lnTo>
                  <a:lnTo>
                    <a:pt x="239" y="94"/>
                  </a:lnTo>
                  <a:lnTo>
                    <a:pt x="201" y="106"/>
                  </a:lnTo>
                  <a:lnTo>
                    <a:pt x="157" y="118"/>
                  </a:lnTo>
                  <a:lnTo>
                    <a:pt x="114" y="128"/>
                  </a:lnTo>
                  <a:lnTo>
                    <a:pt x="71" y="135"/>
                  </a:lnTo>
                  <a:lnTo>
                    <a:pt x="36" y="139"/>
                  </a:lnTo>
                  <a:lnTo>
                    <a:pt x="22" y="139"/>
                  </a:lnTo>
                  <a:lnTo>
                    <a:pt x="12" y="139"/>
                  </a:lnTo>
                  <a:lnTo>
                    <a:pt x="4" y="137"/>
                  </a:lnTo>
                  <a:lnTo>
                    <a:pt x="3" y="135"/>
                  </a:lnTo>
                  <a:lnTo>
                    <a:pt x="1" y="134"/>
                  </a:lnTo>
                  <a:lnTo>
                    <a:pt x="1" y="134"/>
                  </a:lnTo>
                  <a:lnTo>
                    <a:pt x="1" y="123"/>
                  </a:lnTo>
                  <a:lnTo>
                    <a:pt x="0" y="109"/>
                  </a:lnTo>
                  <a:lnTo>
                    <a:pt x="1" y="90"/>
                  </a:lnTo>
                  <a:lnTo>
                    <a:pt x="4" y="81"/>
                  </a:lnTo>
                  <a:lnTo>
                    <a:pt x="7" y="71"/>
                  </a:lnTo>
                  <a:lnTo>
                    <a:pt x="12" y="62"/>
                  </a:lnTo>
                  <a:lnTo>
                    <a:pt x="19" y="52"/>
                  </a:lnTo>
                  <a:lnTo>
                    <a:pt x="26" y="43"/>
                  </a:lnTo>
                  <a:lnTo>
                    <a:pt x="36" y="35"/>
                  </a:lnTo>
                  <a:lnTo>
                    <a:pt x="48" y="26"/>
                  </a:lnTo>
                  <a:lnTo>
                    <a:pt x="64" y="18"/>
                  </a:lnTo>
                  <a:lnTo>
                    <a:pt x="80" y="13"/>
                  </a:lnTo>
                  <a:lnTo>
                    <a:pt x="100" y="7"/>
                  </a:lnTo>
                  <a:lnTo>
                    <a:pt x="100" y="7"/>
                  </a:lnTo>
                  <a:lnTo>
                    <a:pt x="125" y="2"/>
                  </a:lnTo>
                  <a:lnTo>
                    <a:pt x="156" y="1"/>
                  </a:lnTo>
                  <a:lnTo>
                    <a:pt x="191" y="0"/>
                  </a:lnTo>
                  <a:lnTo>
                    <a:pt x="230" y="0"/>
                  </a:lnTo>
                  <a:lnTo>
                    <a:pt x="316" y="2"/>
                  </a:lnTo>
                  <a:lnTo>
                    <a:pt x="404" y="7"/>
                  </a:lnTo>
                  <a:lnTo>
                    <a:pt x="487" y="13"/>
                  </a:lnTo>
                  <a:lnTo>
                    <a:pt x="555" y="18"/>
                  </a:lnTo>
                  <a:lnTo>
                    <a:pt x="621" y="26"/>
                  </a:lnTo>
                  <a:close/>
                </a:path>
              </a:pathLst>
            </a:custGeom>
            <a:solidFill>
              <a:srgbClr val="ECBB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Freeform: Shape 26"/>
            <p:cNvSpPr/>
            <p:nvPr/>
          </p:nvSpPr>
          <p:spPr bwMode="auto">
            <a:xfrm>
              <a:off x="3014663" y="3100388"/>
              <a:ext cx="804863" cy="338138"/>
            </a:xfrm>
            <a:custGeom>
              <a:avLst/>
              <a:gdLst>
                <a:gd name="T0" fmla="*/ 1373 w 1522"/>
                <a:gd name="T1" fmla="*/ 25 h 637"/>
                <a:gd name="T2" fmla="*/ 1197 w 1522"/>
                <a:gd name="T3" fmla="*/ 4 h 637"/>
                <a:gd name="T4" fmla="*/ 1079 w 1522"/>
                <a:gd name="T5" fmla="*/ 0 h 637"/>
                <a:gd name="T6" fmla="*/ 980 w 1522"/>
                <a:gd name="T7" fmla="*/ 13 h 637"/>
                <a:gd name="T8" fmla="*/ 955 w 1522"/>
                <a:gd name="T9" fmla="*/ 22 h 637"/>
                <a:gd name="T10" fmla="*/ 873 w 1522"/>
                <a:gd name="T11" fmla="*/ 67 h 637"/>
                <a:gd name="T12" fmla="*/ 768 w 1522"/>
                <a:gd name="T13" fmla="*/ 137 h 637"/>
                <a:gd name="T14" fmla="*/ 698 w 1522"/>
                <a:gd name="T15" fmla="*/ 175 h 637"/>
                <a:gd name="T16" fmla="*/ 660 w 1522"/>
                <a:gd name="T17" fmla="*/ 186 h 637"/>
                <a:gd name="T18" fmla="*/ 521 w 1522"/>
                <a:gd name="T19" fmla="*/ 234 h 637"/>
                <a:gd name="T20" fmla="*/ 451 w 1522"/>
                <a:gd name="T21" fmla="*/ 268 h 637"/>
                <a:gd name="T22" fmla="*/ 400 w 1522"/>
                <a:gd name="T23" fmla="*/ 303 h 637"/>
                <a:gd name="T24" fmla="*/ 382 w 1522"/>
                <a:gd name="T25" fmla="*/ 326 h 637"/>
                <a:gd name="T26" fmla="*/ 381 w 1522"/>
                <a:gd name="T27" fmla="*/ 344 h 637"/>
                <a:gd name="T28" fmla="*/ 388 w 1522"/>
                <a:gd name="T29" fmla="*/ 360 h 637"/>
                <a:gd name="T30" fmla="*/ 411 w 1522"/>
                <a:gd name="T31" fmla="*/ 377 h 637"/>
                <a:gd name="T32" fmla="*/ 445 w 1522"/>
                <a:gd name="T33" fmla="*/ 383 h 637"/>
                <a:gd name="T34" fmla="*/ 491 w 1522"/>
                <a:gd name="T35" fmla="*/ 376 h 637"/>
                <a:gd name="T36" fmla="*/ 627 w 1522"/>
                <a:gd name="T37" fmla="*/ 335 h 637"/>
                <a:gd name="T38" fmla="*/ 671 w 1522"/>
                <a:gd name="T39" fmla="*/ 323 h 637"/>
                <a:gd name="T40" fmla="*/ 690 w 1522"/>
                <a:gd name="T41" fmla="*/ 325 h 637"/>
                <a:gd name="T42" fmla="*/ 692 w 1522"/>
                <a:gd name="T43" fmla="*/ 337 h 637"/>
                <a:gd name="T44" fmla="*/ 671 w 1522"/>
                <a:gd name="T45" fmla="*/ 363 h 637"/>
                <a:gd name="T46" fmla="*/ 608 w 1522"/>
                <a:gd name="T47" fmla="*/ 412 h 637"/>
                <a:gd name="T48" fmla="*/ 566 w 1522"/>
                <a:gd name="T49" fmla="*/ 434 h 637"/>
                <a:gd name="T50" fmla="*/ 461 w 1522"/>
                <a:gd name="T51" fmla="*/ 465 h 637"/>
                <a:gd name="T52" fmla="*/ 403 w 1522"/>
                <a:gd name="T53" fmla="*/ 468 h 637"/>
                <a:gd name="T54" fmla="*/ 235 w 1522"/>
                <a:gd name="T55" fmla="*/ 478 h 637"/>
                <a:gd name="T56" fmla="*/ 142 w 1522"/>
                <a:gd name="T57" fmla="*/ 494 h 637"/>
                <a:gd name="T58" fmla="*/ 63 w 1522"/>
                <a:gd name="T59" fmla="*/ 520 h 637"/>
                <a:gd name="T60" fmla="*/ 28 w 1522"/>
                <a:gd name="T61" fmla="*/ 543 h 637"/>
                <a:gd name="T62" fmla="*/ 2 w 1522"/>
                <a:gd name="T63" fmla="*/ 576 h 637"/>
                <a:gd name="T64" fmla="*/ 2 w 1522"/>
                <a:gd name="T65" fmla="*/ 605 h 637"/>
                <a:gd name="T66" fmla="*/ 19 w 1522"/>
                <a:gd name="T67" fmla="*/ 625 h 637"/>
                <a:gd name="T68" fmla="*/ 47 w 1522"/>
                <a:gd name="T69" fmla="*/ 635 h 637"/>
                <a:gd name="T70" fmla="*/ 66 w 1522"/>
                <a:gd name="T71" fmla="*/ 635 h 637"/>
                <a:gd name="T72" fmla="*/ 201 w 1522"/>
                <a:gd name="T73" fmla="*/ 618 h 637"/>
                <a:gd name="T74" fmla="*/ 420 w 1522"/>
                <a:gd name="T75" fmla="*/ 603 h 637"/>
                <a:gd name="T76" fmla="*/ 551 w 1522"/>
                <a:gd name="T77" fmla="*/ 600 h 637"/>
                <a:gd name="T78" fmla="*/ 761 w 1522"/>
                <a:gd name="T79" fmla="*/ 600 h 637"/>
                <a:gd name="T80" fmla="*/ 831 w 1522"/>
                <a:gd name="T81" fmla="*/ 589 h 637"/>
                <a:gd name="T82" fmla="*/ 862 w 1522"/>
                <a:gd name="T83" fmla="*/ 571 h 637"/>
                <a:gd name="T84" fmla="*/ 1017 w 1522"/>
                <a:gd name="T85" fmla="*/ 469 h 637"/>
                <a:gd name="T86" fmla="*/ 1146 w 1522"/>
                <a:gd name="T87" fmla="*/ 398 h 637"/>
                <a:gd name="T88" fmla="*/ 1261 w 1522"/>
                <a:gd name="T89" fmla="*/ 350 h 637"/>
                <a:gd name="T90" fmla="*/ 1329 w 1522"/>
                <a:gd name="T91" fmla="*/ 334 h 637"/>
                <a:gd name="T92" fmla="*/ 1396 w 1522"/>
                <a:gd name="T93" fmla="*/ 328 h 637"/>
                <a:gd name="T94" fmla="*/ 1437 w 1522"/>
                <a:gd name="T95" fmla="*/ 329 h 637"/>
                <a:gd name="T96" fmla="*/ 1484 w 1522"/>
                <a:gd name="T97" fmla="*/ 320 h 637"/>
                <a:gd name="T98" fmla="*/ 1510 w 1522"/>
                <a:gd name="T99" fmla="*/ 300 h 637"/>
                <a:gd name="T100" fmla="*/ 1522 w 1522"/>
                <a:gd name="T101" fmla="*/ 268 h 637"/>
                <a:gd name="T102" fmla="*/ 1520 w 1522"/>
                <a:gd name="T103" fmla="*/ 230 h 637"/>
                <a:gd name="T104" fmla="*/ 1500 w 1522"/>
                <a:gd name="T105" fmla="*/ 160 h 637"/>
                <a:gd name="T106" fmla="*/ 1462 w 1522"/>
                <a:gd name="T107" fmla="*/ 8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2" h="637">
                  <a:moveTo>
                    <a:pt x="1431" y="33"/>
                  </a:moveTo>
                  <a:lnTo>
                    <a:pt x="1431" y="33"/>
                  </a:lnTo>
                  <a:lnTo>
                    <a:pt x="1373" y="25"/>
                  </a:lnTo>
                  <a:lnTo>
                    <a:pt x="1312" y="16"/>
                  </a:lnTo>
                  <a:lnTo>
                    <a:pt x="1237" y="7"/>
                  </a:lnTo>
                  <a:lnTo>
                    <a:pt x="1197" y="4"/>
                  </a:lnTo>
                  <a:lnTo>
                    <a:pt x="1157" y="1"/>
                  </a:lnTo>
                  <a:lnTo>
                    <a:pt x="1116" y="0"/>
                  </a:lnTo>
                  <a:lnTo>
                    <a:pt x="1079" y="0"/>
                  </a:lnTo>
                  <a:lnTo>
                    <a:pt x="1042" y="3"/>
                  </a:lnTo>
                  <a:lnTo>
                    <a:pt x="1009" y="7"/>
                  </a:lnTo>
                  <a:lnTo>
                    <a:pt x="980" y="13"/>
                  </a:lnTo>
                  <a:lnTo>
                    <a:pt x="966" y="17"/>
                  </a:lnTo>
                  <a:lnTo>
                    <a:pt x="955" y="22"/>
                  </a:lnTo>
                  <a:lnTo>
                    <a:pt x="955" y="22"/>
                  </a:lnTo>
                  <a:lnTo>
                    <a:pt x="933" y="32"/>
                  </a:lnTo>
                  <a:lnTo>
                    <a:pt x="913" y="44"/>
                  </a:lnTo>
                  <a:lnTo>
                    <a:pt x="873" y="67"/>
                  </a:lnTo>
                  <a:lnTo>
                    <a:pt x="837" y="90"/>
                  </a:lnTo>
                  <a:lnTo>
                    <a:pt x="802" y="115"/>
                  </a:lnTo>
                  <a:lnTo>
                    <a:pt x="768" y="137"/>
                  </a:lnTo>
                  <a:lnTo>
                    <a:pt x="735" y="157"/>
                  </a:lnTo>
                  <a:lnTo>
                    <a:pt x="717" y="166"/>
                  </a:lnTo>
                  <a:lnTo>
                    <a:pt x="698" y="175"/>
                  </a:lnTo>
                  <a:lnTo>
                    <a:pt x="679" y="182"/>
                  </a:lnTo>
                  <a:lnTo>
                    <a:pt x="660" y="186"/>
                  </a:lnTo>
                  <a:lnTo>
                    <a:pt x="660" y="186"/>
                  </a:lnTo>
                  <a:lnTo>
                    <a:pt x="618" y="200"/>
                  </a:lnTo>
                  <a:lnTo>
                    <a:pt x="570" y="216"/>
                  </a:lnTo>
                  <a:lnTo>
                    <a:pt x="521" y="234"/>
                  </a:lnTo>
                  <a:lnTo>
                    <a:pt x="496" y="245"/>
                  </a:lnTo>
                  <a:lnTo>
                    <a:pt x="472" y="256"/>
                  </a:lnTo>
                  <a:lnTo>
                    <a:pt x="451" y="268"/>
                  </a:lnTo>
                  <a:lnTo>
                    <a:pt x="432" y="280"/>
                  </a:lnTo>
                  <a:lnTo>
                    <a:pt x="414" y="291"/>
                  </a:lnTo>
                  <a:lnTo>
                    <a:pt x="400" y="303"/>
                  </a:lnTo>
                  <a:lnTo>
                    <a:pt x="389" y="315"/>
                  </a:lnTo>
                  <a:lnTo>
                    <a:pt x="385" y="320"/>
                  </a:lnTo>
                  <a:lnTo>
                    <a:pt x="382" y="326"/>
                  </a:lnTo>
                  <a:lnTo>
                    <a:pt x="381" y="332"/>
                  </a:lnTo>
                  <a:lnTo>
                    <a:pt x="381" y="338"/>
                  </a:lnTo>
                  <a:lnTo>
                    <a:pt x="381" y="344"/>
                  </a:lnTo>
                  <a:lnTo>
                    <a:pt x="382" y="350"/>
                  </a:lnTo>
                  <a:lnTo>
                    <a:pt x="382" y="350"/>
                  </a:lnTo>
                  <a:lnTo>
                    <a:pt x="388" y="360"/>
                  </a:lnTo>
                  <a:lnTo>
                    <a:pt x="394" y="367"/>
                  </a:lnTo>
                  <a:lnTo>
                    <a:pt x="403" y="373"/>
                  </a:lnTo>
                  <a:lnTo>
                    <a:pt x="411" y="377"/>
                  </a:lnTo>
                  <a:lnTo>
                    <a:pt x="421" y="382"/>
                  </a:lnTo>
                  <a:lnTo>
                    <a:pt x="433" y="383"/>
                  </a:lnTo>
                  <a:lnTo>
                    <a:pt x="445" y="383"/>
                  </a:lnTo>
                  <a:lnTo>
                    <a:pt x="459" y="382"/>
                  </a:lnTo>
                  <a:lnTo>
                    <a:pt x="475" y="379"/>
                  </a:lnTo>
                  <a:lnTo>
                    <a:pt x="491" y="376"/>
                  </a:lnTo>
                  <a:lnTo>
                    <a:pt x="531" y="366"/>
                  </a:lnTo>
                  <a:lnTo>
                    <a:pt x="576" y="351"/>
                  </a:lnTo>
                  <a:lnTo>
                    <a:pt x="627" y="335"/>
                  </a:lnTo>
                  <a:lnTo>
                    <a:pt x="627" y="335"/>
                  </a:lnTo>
                  <a:lnTo>
                    <a:pt x="652" y="328"/>
                  </a:lnTo>
                  <a:lnTo>
                    <a:pt x="671" y="323"/>
                  </a:lnTo>
                  <a:lnTo>
                    <a:pt x="682" y="323"/>
                  </a:lnTo>
                  <a:lnTo>
                    <a:pt x="687" y="325"/>
                  </a:lnTo>
                  <a:lnTo>
                    <a:pt x="690" y="325"/>
                  </a:lnTo>
                  <a:lnTo>
                    <a:pt x="692" y="328"/>
                  </a:lnTo>
                  <a:lnTo>
                    <a:pt x="692" y="329"/>
                  </a:lnTo>
                  <a:lnTo>
                    <a:pt x="692" y="337"/>
                  </a:lnTo>
                  <a:lnTo>
                    <a:pt x="688" y="344"/>
                  </a:lnTo>
                  <a:lnTo>
                    <a:pt x="681" y="353"/>
                  </a:lnTo>
                  <a:lnTo>
                    <a:pt x="671" y="363"/>
                  </a:lnTo>
                  <a:lnTo>
                    <a:pt x="659" y="373"/>
                  </a:lnTo>
                  <a:lnTo>
                    <a:pt x="634" y="395"/>
                  </a:lnTo>
                  <a:lnTo>
                    <a:pt x="608" y="412"/>
                  </a:lnTo>
                  <a:lnTo>
                    <a:pt x="586" y="425"/>
                  </a:lnTo>
                  <a:lnTo>
                    <a:pt x="586" y="425"/>
                  </a:lnTo>
                  <a:lnTo>
                    <a:pt x="566" y="434"/>
                  </a:lnTo>
                  <a:lnTo>
                    <a:pt x="544" y="441"/>
                  </a:lnTo>
                  <a:lnTo>
                    <a:pt x="497" y="456"/>
                  </a:lnTo>
                  <a:lnTo>
                    <a:pt x="461" y="465"/>
                  </a:lnTo>
                  <a:lnTo>
                    <a:pt x="446" y="468"/>
                  </a:lnTo>
                  <a:lnTo>
                    <a:pt x="446" y="468"/>
                  </a:lnTo>
                  <a:lnTo>
                    <a:pt x="403" y="468"/>
                  </a:lnTo>
                  <a:lnTo>
                    <a:pt x="356" y="468"/>
                  </a:lnTo>
                  <a:lnTo>
                    <a:pt x="298" y="472"/>
                  </a:lnTo>
                  <a:lnTo>
                    <a:pt x="235" y="478"/>
                  </a:lnTo>
                  <a:lnTo>
                    <a:pt x="203" y="482"/>
                  </a:lnTo>
                  <a:lnTo>
                    <a:pt x="172" y="487"/>
                  </a:lnTo>
                  <a:lnTo>
                    <a:pt x="142" y="494"/>
                  </a:lnTo>
                  <a:lnTo>
                    <a:pt x="113" y="501"/>
                  </a:lnTo>
                  <a:lnTo>
                    <a:pt x="86" y="510"/>
                  </a:lnTo>
                  <a:lnTo>
                    <a:pt x="63" y="520"/>
                  </a:lnTo>
                  <a:lnTo>
                    <a:pt x="63" y="520"/>
                  </a:lnTo>
                  <a:lnTo>
                    <a:pt x="43" y="532"/>
                  </a:lnTo>
                  <a:lnTo>
                    <a:pt x="28" y="543"/>
                  </a:lnTo>
                  <a:lnTo>
                    <a:pt x="16" y="554"/>
                  </a:lnTo>
                  <a:lnTo>
                    <a:pt x="8" y="565"/>
                  </a:lnTo>
                  <a:lnTo>
                    <a:pt x="2" y="576"/>
                  </a:lnTo>
                  <a:lnTo>
                    <a:pt x="0" y="586"/>
                  </a:lnTo>
                  <a:lnTo>
                    <a:pt x="0" y="596"/>
                  </a:lnTo>
                  <a:lnTo>
                    <a:pt x="2" y="605"/>
                  </a:lnTo>
                  <a:lnTo>
                    <a:pt x="6" y="612"/>
                  </a:lnTo>
                  <a:lnTo>
                    <a:pt x="12" y="619"/>
                  </a:lnTo>
                  <a:lnTo>
                    <a:pt x="19" y="625"/>
                  </a:lnTo>
                  <a:lnTo>
                    <a:pt x="28" y="631"/>
                  </a:lnTo>
                  <a:lnTo>
                    <a:pt x="37" y="634"/>
                  </a:lnTo>
                  <a:lnTo>
                    <a:pt x="47" y="635"/>
                  </a:lnTo>
                  <a:lnTo>
                    <a:pt x="57" y="637"/>
                  </a:lnTo>
                  <a:lnTo>
                    <a:pt x="66" y="635"/>
                  </a:lnTo>
                  <a:lnTo>
                    <a:pt x="66" y="635"/>
                  </a:lnTo>
                  <a:lnTo>
                    <a:pt x="95" y="629"/>
                  </a:lnTo>
                  <a:lnTo>
                    <a:pt x="142" y="624"/>
                  </a:lnTo>
                  <a:lnTo>
                    <a:pt x="201" y="618"/>
                  </a:lnTo>
                  <a:lnTo>
                    <a:pt x="271" y="613"/>
                  </a:lnTo>
                  <a:lnTo>
                    <a:pt x="346" y="608"/>
                  </a:lnTo>
                  <a:lnTo>
                    <a:pt x="420" y="603"/>
                  </a:lnTo>
                  <a:lnTo>
                    <a:pt x="490" y="602"/>
                  </a:lnTo>
                  <a:lnTo>
                    <a:pt x="551" y="600"/>
                  </a:lnTo>
                  <a:lnTo>
                    <a:pt x="551" y="600"/>
                  </a:lnTo>
                  <a:lnTo>
                    <a:pt x="652" y="602"/>
                  </a:lnTo>
                  <a:lnTo>
                    <a:pt x="729" y="602"/>
                  </a:lnTo>
                  <a:lnTo>
                    <a:pt x="761" y="600"/>
                  </a:lnTo>
                  <a:lnTo>
                    <a:pt x="787" y="599"/>
                  </a:lnTo>
                  <a:lnTo>
                    <a:pt x="811" y="594"/>
                  </a:lnTo>
                  <a:lnTo>
                    <a:pt x="831" y="589"/>
                  </a:lnTo>
                  <a:lnTo>
                    <a:pt x="831" y="589"/>
                  </a:lnTo>
                  <a:lnTo>
                    <a:pt x="844" y="583"/>
                  </a:lnTo>
                  <a:lnTo>
                    <a:pt x="862" y="571"/>
                  </a:lnTo>
                  <a:lnTo>
                    <a:pt x="913" y="538"/>
                  </a:lnTo>
                  <a:lnTo>
                    <a:pt x="980" y="492"/>
                  </a:lnTo>
                  <a:lnTo>
                    <a:pt x="1017" y="469"/>
                  </a:lnTo>
                  <a:lnTo>
                    <a:pt x="1058" y="444"/>
                  </a:lnTo>
                  <a:lnTo>
                    <a:pt x="1100" y="420"/>
                  </a:lnTo>
                  <a:lnTo>
                    <a:pt x="1146" y="398"/>
                  </a:lnTo>
                  <a:lnTo>
                    <a:pt x="1191" y="376"/>
                  </a:lnTo>
                  <a:lnTo>
                    <a:pt x="1237" y="358"/>
                  </a:lnTo>
                  <a:lnTo>
                    <a:pt x="1261" y="350"/>
                  </a:lnTo>
                  <a:lnTo>
                    <a:pt x="1283" y="344"/>
                  </a:lnTo>
                  <a:lnTo>
                    <a:pt x="1306" y="338"/>
                  </a:lnTo>
                  <a:lnTo>
                    <a:pt x="1329" y="334"/>
                  </a:lnTo>
                  <a:lnTo>
                    <a:pt x="1351" y="329"/>
                  </a:lnTo>
                  <a:lnTo>
                    <a:pt x="1374" y="328"/>
                  </a:lnTo>
                  <a:lnTo>
                    <a:pt x="1396" y="328"/>
                  </a:lnTo>
                  <a:lnTo>
                    <a:pt x="1417" y="328"/>
                  </a:lnTo>
                  <a:lnTo>
                    <a:pt x="1417" y="328"/>
                  </a:lnTo>
                  <a:lnTo>
                    <a:pt x="1437" y="329"/>
                  </a:lnTo>
                  <a:lnTo>
                    <a:pt x="1455" y="328"/>
                  </a:lnTo>
                  <a:lnTo>
                    <a:pt x="1471" y="325"/>
                  </a:lnTo>
                  <a:lnTo>
                    <a:pt x="1484" y="320"/>
                  </a:lnTo>
                  <a:lnTo>
                    <a:pt x="1494" y="315"/>
                  </a:lnTo>
                  <a:lnTo>
                    <a:pt x="1503" y="307"/>
                  </a:lnTo>
                  <a:lnTo>
                    <a:pt x="1510" y="300"/>
                  </a:lnTo>
                  <a:lnTo>
                    <a:pt x="1516" y="290"/>
                  </a:lnTo>
                  <a:lnTo>
                    <a:pt x="1519" y="280"/>
                  </a:lnTo>
                  <a:lnTo>
                    <a:pt x="1522" y="268"/>
                  </a:lnTo>
                  <a:lnTo>
                    <a:pt x="1522" y="256"/>
                  </a:lnTo>
                  <a:lnTo>
                    <a:pt x="1522" y="243"/>
                  </a:lnTo>
                  <a:lnTo>
                    <a:pt x="1520" y="230"/>
                  </a:lnTo>
                  <a:lnTo>
                    <a:pt x="1517" y="216"/>
                  </a:lnTo>
                  <a:lnTo>
                    <a:pt x="1510" y="188"/>
                  </a:lnTo>
                  <a:lnTo>
                    <a:pt x="1500" y="160"/>
                  </a:lnTo>
                  <a:lnTo>
                    <a:pt x="1487" y="132"/>
                  </a:lnTo>
                  <a:lnTo>
                    <a:pt x="1473" y="106"/>
                  </a:lnTo>
                  <a:lnTo>
                    <a:pt x="1462" y="83"/>
                  </a:lnTo>
                  <a:lnTo>
                    <a:pt x="1440" y="46"/>
                  </a:lnTo>
                  <a:lnTo>
                    <a:pt x="1431" y="33"/>
                  </a:lnTo>
                  <a:close/>
                </a:path>
              </a:pathLst>
            </a:custGeom>
            <a:solidFill>
              <a:srgbClr val="ECBBA4"/>
            </a:solidFill>
            <a:ln w="9525">
              <a:solidFill>
                <a:schemeClr val="bg1"/>
              </a:solidFill>
              <a:round/>
            </a:ln>
          </p:spPr>
          <p:txBody>
            <a:bodyPr anchor="ctr"/>
            <a:lstStyle/>
            <a:p>
              <a:pPr algn="ctr"/>
              <a:endParaRPr>
                <a:cs typeface="+mn-ea"/>
                <a:sym typeface="+mn-lt"/>
              </a:endParaRPr>
            </a:p>
          </p:txBody>
        </p:sp>
        <p:sp>
          <p:nvSpPr>
            <p:cNvPr id="3" name="Rectangle 27"/>
            <p:cNvSpPr/>
            <p:nvPr/>
          </p:nvSpPr>
          <p:spPr bwMode="auto">
            <a:xfrm>
              <a:off x="3667126" y="3086101"/>
              <a:ext cx="69850" cy="236538"/>
            </a:xfrm>
            <a:prstGeom prst="rect">
              <a:avLst/>
            </a:prstGeom>
            <a:solidFill>
              <a:schemeClr val="bg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7" name="Rectangle 28"/>
            <p:cNvSpPr/>
            <p:nvPr/>
          </p:nvSpPr>
          <p:spPr bwMode="auto">
            <a:xfrm>
              <a:off x="3714751" y="3071813"/>
              <a:ext cx="396875" cy="263525"/>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grpSp>
      <p:sp>
        <p:nvSpPr>
          <p:cNvPr id="33" name="Freeform: Shape 53"/>
          <p:cNvSpPr/>
          <p:nvPr/>
        </p:nvSpPr>
        <p:spPr bwMode="auto">
          <a:xfrm>
            <a:off x="7800975" y="2553335"/>
            <a:ext cx="1480185" cy="1521460"/>
          </a:xfrm>
          <a:custGeom>
            <a:avLst/>
            <a:gdLst>
              <a:gd name="T0" fmla="*/ 316 w 507"/>
              <a:gd name="T1" fmla="*/ 308 h 521"/>
              <a:gd name="T2" fmla="*/ 233 w 507"/>
              <a:gd name="T3" fmla="*/ 288 h 521"/>
              <a:gd name="T4" fmla="*/ 230 w 507"/>
              <a:gd name="T5" fmla="*/ 229 h 521"/>
              <a:gd name="T6" fmla="*/ 348 w 507"/>
              <a:gd name="T7" fmla="*/ 228 h 521"/>
              <a:gd name="T8" fmla="*/ 425 w 507"/>
              <a:gd name="T9" fmla="*/ 230 h 521"/>
              <a:gd name="T10" fmla="*/ 487 w 507"/>
              <a:gd name="T11" fmla="*/ 183 h 521"/>
              <a:gd name="T12" fmla="*/ 507 w 507"/>
              <a:gd name="T13" fmla="*/ 118 h 521"/>
              <a:gd name="T14" fmla="*/ 480 w 507"/>
              <a:gd name="T15" fmla="*/ 42 h 521"/>
              <a:gd name="T16" fmla="*/ 413 w 507"/>
              <a:gd name="T17" fmla="*/ 2 h 521"/>
              <a:gd name="T18" fmla="*/ 344 w 507"/>
              <a:gd name="T19" fmla="*/ 9 h 521"/>
              <a:gd name="T20" fmla="*/ 285 w 507"/>
              <a:gd name="T21" fmla="*/ 61 h 521"/>
              <a:gd name="T22" fmla="*/ 272 w 507"/>
              <a:gd name="T23" fmla="*/ 131 h 521"/>
              <a:gd name="T24" fmla="*/ 201 w 507"/>
              <a:gd name="T25" fmla="*/ 180 h 521"/>
              <a:gd name="T26" fmla="*/ 117 w 507"/>
              <a:gd name="T27" fmla="*/ 146 h 521"/>
              <a:gd name="T28" fmla="*/ 42 w 507"/>
              <a:gd name="T29" fmla="*/ 173 h 521"/>
              <a:gd name="T30" fmla="*/ 2 w 507"/>
              <a:gd name="T31" fmla="*/ 240 h 521"/>
              <a:gd name="T32" fmla="*/ 9 w 507"/>
              <a:gd name="T33" fmla="*/ 309 h 521"/>
              <a:gd name="T34" fmla="*/ 62 w 507"/>
              <a:gd name="T35" fmla="*/ 368 h 521"/>
              <a:gd name="T36" fmla="*/ 132 w 507"/>
              <a:gd name="T37" fmla="*/ 381 h 521"/>
              <a:gd name="T38" fmla="*/ 214 w 507"/>
              <a:gd name="T39" fmla="*/ 331 h 521"/>
              <a:gd name="T40" fmla="*/ 268 w 507"/>
              <a:gd name="T41" fmla="*/ 403 h 521"/>
              <a:gd name="T42" fmla="*/ 294 w 507"/>
              <a:gd name="T43" fmla="*/ 478 h 521"/>
              <a:gd name="T44" fmla="*/ 362 w 507"/>
              <a:gd name="T45" fmla="*/ 519 h 521"/>
              <a:gd name="T46" fmla="*/ 432 w 507"/>
              <a:gd name="T47" fmla="*/ 512 h 521"/>
              <a:gd name="T48" fmla="*/ 489 w 507"/>
              <a:gd name="T49" fmla="*/ 459 h 521"/>
              <a:gd name="T50" fmla="*/ 503 w 507"/>
              <a:gd name="T51" fmla="*/ 391 h 521"/>
              <a:gd name="T52" fmla="*/ 469 w 507"/>
              <a:gd name="T53" fmla="*/ 319 h 521"/>
              <a:gd name="T54" fmla="*/ 398 w 507"/>
              <a:gd name="T55" fmla="*/ 286 h 521"/>
              <a:gd name="T56" fmla="*/ 416 w 507"/>
              <a:gd name="T57" fmla="*/ 29 h 521"/>
              <a:gd name="T58" fmla="*/ 466 w 507"/>
              <a:gd name="T59" fmla="*/ 65 h 521"/>
              <a:gd name="T60" fmla="*/ 482 w 507"/>
              <a:gd name="T61" fmla="*/ 118 h 521"/>
              <a:gd name="T62" fmla="*/ 461 w 507"/>
              <a:gd name="T63" fmla="*/ 176 h 521"/>
              <a:gd name="T64" fmla="*/ 408 w 507"/>
              <a:gd name="T65" fmla="*/ 208 h 521"/>
              <a:gd name="T66" fmla="*/ 353 w 507"/>
              <a:gd name="T67" fmla="*/ 203 h 521"/>
              <a:gd name="T68" fmla="*/ 308 w 507"/>
              <a:gd name="T69" fmla="*/ 162 h 521"/>
              <a:gd name="T70" fmla="*/ 297 w 507"/>
              <a:gd name="T71" fmla="*/ 108 h 521"/>
              <a:gd name="T72" fmla="*/ 324 w 507"/>
              <a:gd name="T73" fmla="*/ 52 h 521"/>
              <a:gd name="T74" fmla="*/ 380 w 507"/>
              <a:gd name="T75" fmla="*/ 25 h 521"/>
              <a:gd name="T76" fmla="*/ 90 w 507"/>
              <a:gd name="T77" fmla="*/ 353 h 521"/>
              <a:gd name="T78" fmla="*/ 40 w 507"/>
              <a:gd name="T79" fmla="*/ 315 h 521"/>
              <a:gd name="T80" fmla="*/ 24 w 507"/>
              <a:gd name="T81" fmla="*/ 264 h 521"/>
              <a:gd name="T82" fmla="*/ 45 w 507"/>
              <a:gd name="T83" fmla="*/ 204 h 521"/>
              <a:gd name="T84" fmla="*/ 99 w 507"/>
              <a:gd name="T85" fmla="*/ 173 h 521"/>
              <a:gd name="T86" fmla="*/ 153 w 507"/>
              <a:gd name="T87" fmla="*/ 178 h 521"/>
              <a:gd name="T88" fmla="*/ 199 w 507"/>
              <a:gd name="T89" fmla="*/ 220 h 521"/>
              <a:gd name="T90" fmla="*/ 210 w 507"/>
              <a:gd name="T91" fmla="*/ 273 h 521"/>
              <a:gd name="T92" fmla="*/ 184 w 507"/>
              <a:gd name="T93" fmla="*/ 329 h 521"/>
              <a:gd name="T94" fmla="*/ 127 w 507"/>
              <a:gd name="T95" fmla="*/ 356 h 521"/>
              <a:gd name="T96" fmla="*/ 358 w 507"/>
              <a:gd name="T97" fmla="*/ 492 h 521"/>
              <a:gd name="T98" fmla="*/ 309 w 507"/>
              <a:gd name="T99" fmla="*/ 455 h 521"/>
              <a:gd name="T100" fmla="*/ 293 w 507"/>
              <a:gd name="T101" fmla="*/ 403 h 521"/>
              <a:gd name="T102" fmla="*/ 309 w 507"/>
              <a:gd name="T103" fmla="*/ 352 h 521"/>
              <a:gd name="T104" fmla="*/ 374 w 507"/>
              <a:gd name="T105" fmla="*/ 311 h 521"/>
              <a:gd name="T106" fmla="*/ 431 w 507"/>
              <a:gd name="T107" fmla="*/ 321 h 521"/>
              <a:gd name="T108" fmla="*/ 471 w 507"/>
              <a:gd name="T109" fmla="*/ 367 h 521"/>
              <a:gd name="T110" fmla="*/ 477 w 507"/>
              <a:gd name="T111" fmla="*/ 422 h 521"/>
              <a:gd name="T112" fmla="*/ 445 w 507"/>
              <a:gd name="T113" fmla="*/ 475 h 521"/>
              <a:gd name="T114" fmla="*/ 386 w 507"/>
              <a:gd name="T115" fmla="*/ 49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7" h="521">
                <a:moveTo>
                  <a:pt x="386" y="285"/>
                </a:moveTo>
                <a:lnTo>
                  <a:pt x="386" y="285"/>
                </a:lnTo>
                <a:lnTo>
                  <a:pt x="370" y="286"/>
                </a:lnTo>
                <a:lnTo>
                  <a:pt x="356" y="289"/>
                </a:lnTo>
                <a:lnTo>
                  <a:pt x="342" y="294"/>
                </a:lnTo>
                <a:lnTo>
                  <a:pt x="329" y="300"/>
                </a:lnTo>
                <a:lnTo>
                  <a:pt x="316" y="308"/>
                </a:lnTo>
                <a:lnTo>
                  <a:pt x="305" y="317"/>
                </a:lnTo>
                <a:lnTo>
                  <a:pt x="294" y="328"/>
                </a:lnTo>
                <a:lnTo>
                  <a:pt x="286" y="340"/>
                </a:lnTo>
                <a:lnTo>
                  <a:pt x="226" y="310"/>
                </a:lnTo>
                <a:lnTo>
                  <a:pt x="226" y="310"/>
                </a:lnTo>
                <a:lnTo>
                  <a:pt x="230" y="299"/>
                </a:lnTo>
                <a:lnTo>
                  <a:pt x="233" y="288"/>
                </a:lnTo>
                <a:lnTo>
                  <a:pt x="235" y="276"/>
                </a:lnTo>
                <a:lnTo>
                  <a:pt x="235" y="264"/>
                </a:lnTo>
                <a:lnTo>
                  <a:pt x="235" y="264"/>
                </a:lnTo>
                <a:lnTo>
                  <a:pt x="235" y="255"/>
                </a:lnTo>
                <a:lnTo>
                  <a:pt x="234" y="246"/>
                </a:lnTo>
                <a:lnTo>
                  <a:pt x="232" y="237"/>
                </a:lnTo>
                <a:lnTo>
                  <a:pt x="230" y="229"/>
                </a:lnTo>
                <a:lnTo>
                  <a:pt x="295" y="188"/>
                </a:lnTo>
                <a:lnTo>
                  <a:pt x="295" y="188"/>
                </a:lnTo>
                <a:lnTo>
                  <a:pt x="304" y="198"/>
                </a:lnTo>
                <a:lnTo>
                  <a:pt x="314" y="207"/>
                </a:lnTo>
                <a:lnTo>
                  <a:pt x="325" y="215"/>
                </a:lnTo>
                <a:lnTo>
                  <a:pt x="336" y="223"/>
                </a:lnTo>
                <a:lnTo>
                  <a:pt x="348" y="228"/>
                </a:lnTo>
                <a:lnTo>
                  <a:pt x="361" y="232"/>
                </a:lnTo>
                <a:lnTo>
                  <a:pt x="375" y="235"/>
                </a:lnTo>
                <a:lnTo>
                  <a:pt x="389" y="236"/>
                </a:lnTo>
                <a:lnTo>
                  <a:pt x="389" y="236"/>
                </a:lnTo>
                <a:lnTo>
                  <a:pt x="401" y="235"/>
                </a:lnTo>
                <a:lnTo>
                  <a:pt x="413" y="233"/>
                </a:lnTo>
                <a:lnTo>
                  <a:pt x="425" y="230"/>
                </a:lnTo>
                <a:lnTo>
                  <a:pt x="436" y="227"/>
                </a:lnTo>
                <a:lnTo>
                  <a:pt x="446" y="222"/>
                </a:lnTo>
                <a:lnTo>
                  <a:pt x="455" y="215"/>
                </a:lnTo>
                <a:lnTo>
                  <a:pt x="464" y="208"/>
                </a:lnTo>
                <a:lnTo>
                  <a:pt x="473" y="200"/>
                </a:lnTo>
                <a:lnTo>
                  <a:pt x="480" y="192"/>
                </a:lnTo>
                <a:lnTo>
                  <a:pt x="487" y="183"/>
                </a:lnTo>
                <a:lnTo>
                  <a:pt x="493" y="174"/>
                </a:lnTo>
                <a:lnTo>
                  <a:pt x="498" y="163"/>
                </a:lnTo>
                <a:lnTo>
                  <a:pt x="502" y="153"/>
                </a:lnTo>
                <a:lnTo>
                  <a:pt x="505" y="141"/>
                </a:lnTo>
                <a:lnTo>
                  <a:pt x="506" y="130"/>
                </a:lnTo>
                <a:lnTo>
                  <a:pt x="507" y="118"/>
                </a:lnTo>
                <a:lnTo>
                  <a:pt x="507" y="118"/>
                </a:lnTo>
                <a:lnTo>
                  <a:pt x="506" y="106"/>
                </a:lnTo>
                <a:lnTo>
                  <a:pt x="505" y="94"/>
                </a:lnTo>
                <a:lnTo>
                  <a:pt x="502" y="82"/>
                </a:lnTo>
                <a:lnTo>
                  <a:pt x="498" y="71"/>
                </a:lnTo>
                <a:lnTo>
                  <a:pt x="493" y="61"/>
                </a:lnTo>
                <a:lnTo>
                  <a:pt x="487" y="51"/>
                </a:lnTo>
                <a:lnTo>
                  <a:pt x="480" y="42"/>
                </a:lnTo>
                <a:lnTo>
                  <a:pt x="473" y="34"/>
                </a:lnTo>
                <a:lnTo>
                  <a:pt x="464" y="27"/>
                </a:lnTo>
                <a:lnTo>
                  <a:pt x="455" y="20"/>
                </a:lnTo>
                <a:lnTo>
                  <a:pt x="446" y="14"/>
                </a:lnTo>
                <a:lnTo>
                  <a:pt x="436" y="9"/>
                </a:lnTo>
                <a:lnTo>
                  <a:pt x="425" y="5"/>
                </a:lnTo>
                <a:lnTo>
                  <a:pt x="413" y="2"/>
                </a:lnTo>
                <a:lnTo>
                  <a:pt x="401" y="1"/>
                </a:lnTo>
                <a:lnTo>
                  <a:pt x="389" y="0"/>
                </a:lnTo>
                <a:lnTo>
                  <a:pt x="389" y="0"/>
                </a:lnTo>
                <a:lnTo>
                  <a:pt x="377" y="1"/>
                </a:lnTo>
                <a:lnTo>
                  <a:pt x="366" y="2"/>
                </a:lnTo>
                <a:lnTo>
                  <a:pt x="354" y="5"/>
                </a:lnTo>
                <a:lnTo>
                  <a:pt x="344" y="9"/>
                </a:lnTo>
                <a:lnTo>
                  <a:pt x="333" y="14"/>
                </a:lnTo>
                <a:lnTo>
                  <a:pt x="324" y="20"/>
                </a:lnTo>
                <a:lnTo>
                  <a:pt x="315" y="27"/>
                </a:lnTo>
                <a:lnTo>
                  <a:pt x="306" y="34"/>
                </a:lnTo>
                <a:lnTo>
                  <a:pt x="298" y="42"/>
                </a:lnTo>
                <a:lnTo>
                  <a:pt x="291" y="51"/>
                </a:lnTo>
                <a:lnTo>
                  <a:pt x="285" y="61"/>
                </a:lnTo>
                <a:lnTo>
                  <a:pt x="280" y="71"/>
                </a:lnTo>
                <a:lnTo>
                  <a:pt x="276" y="82"/>
                </a:lnTo>
                <a:lnTo>
                  <a:pt x="274" y="94"/>
                </a:lnTo>
                <a:lnTo>
                  <a:pt x="272" y="106"/>
                </a:lnTo>
                <a:lnTo>
                  <a:pt x="271" y="118"/>
                </a:lnTo>
                <a:lnTo>
                  <a:pt x="271" y="118"/>
                </a:lnTo>
                <a:lnTo>
                  <a:pt x="272" y="131"/>
                </a:lnTo>
                <a:lnTo>
                  <a:pt x="274" y="143"/>
                </a:lnTo>
                <a:lnTo>
                  <a:pt x="277" y="155"/>
                </a:lnTo>
                <a:lnTo>
                  <a:pt x="282" y="167"/>
                </a:lnTo>
                <a:lnTo>
                  <a:pt x="220" y="204"/>
                </a:lnTo>
                <a:lnTo>
                  <a:pt x="220" y="204"/>
                </a:lnTo>
                <a:lnTo>
                  <a:pt x="211" y="192"/>
                </a:lnTo>
                <a:lnTo>
                  <a:pt x="201" y="180"/>
                </a:lnTo>
                <a:lnTo>
                  <a:pt x="190" y="171"/>
                </a:lnTo>
                <a:lnTo>
                  <a:pt x="177" y="162"/>
                </a:lnTo>
                <a:lnTo>
                  <a:pt x="163" y="155"/>
                </a:lnTo>
                <a:lnTo>
                  <a:pt x="149" y="150"/>
                </a:lnTo>
                <a:lnTo>
                  <a:pt x="133" y="147"/>
                </a:lnTo>
                <a:lnTo>
                  <a:pt x="117" y="146"/>
                </a:lnTo>
                <a:lnTo>
                  <a:pt x="117" y="146"/>
                </a:lnTo>
                <a:lnTo>
                  <a:pt x="106" y="147"/>
                </a:lnTo>
                <a:lnTo>
                  <a:pt x="94" y="148"/>
                </a:lnTo>
                <a:lnTo>
                  <a:pt x="83" y="151"/>
                </a:lnTo>
                <a:lnTo>
                  <a:pt x="72" y="155"/>
                </a:lnTo>
                <a:lnTo>
                  <a:pt x="62" y="160"/>
                </a:lnTo>
                <a:lnTo>
                  <a:pt x="51" y="166"/>
                </a:lnTo>
                <a:lnTo>
                  <a:pt x="42" y="173"/>
                </a:lnTo>
                <a:lnTo>
                  <a:pt x="34" y="180"/>
                </a:lnTo>
                <a:lnTo>
                  <a:pt x="26" y="189"/>
                </a:lnTo>
                <a:lnTo>
                  <a:pt x="20" y="198"/>
                </a:lnTo>
                <a:lnTo>
                  <a:pt x="14" y="207"/>
                </a:lnTo>
                <a:lnTo>
                  <a:pt x="9" y="218"/>
                </a:lnTo>
                <a:lnTo>
                  <a:pt x="5" y="229"/>
                </a:lnTo>
                <a:lnTo>
                  <a:pt x="2" y="240"/>
                </a:lnTo>
                <a:lnTo>
                  <a:pt x="0" y="252"/>
                </a:lnTo>
                <a:lnTo>
                  <a:pt x="0" y="264"/>
                </a:lnTo>
                <a:lnTo>
                  <a:pt x="0" y="264"/>
                </a:lnTo>
                <a:lnTo>
                  <a:pt x="0" y="276"/>
                </a:lnTo>
                <a:lnTo>
                  <a:pt x="2" y="287"/>
                </a:lnTo>
                <a:lnTo>
                  <a:pt x="5" y="299"/>
                </a:lnTo>
                <a:lnTo>
                  <a:pt x="9" y="309"/>
                </a:lnTo>
                <a:lnTo>
                  <a:pt x="14" y="320"/>
                </a:lnTo>
                <a:lnTo>
                  <a:pt x="20" y="329"/>
                </a:lnTo>
                <a:lnTo>
                  <a:pt x="26" y="338"/>
                </a:lnTo>
                <a:lnTo>
                  <a:pt x="34" y="348"/>
                </a:lnTo>
                <a:lnTo>
                  <a:pt x="42" y="355"/>
                </a:lnTo>
                <a:lnTo>
                  <a:pt x="51" y="362"/>
                </a:lnTo>
                <a:lnTo>
                  <a:pt x="62" y="368"/>
                </a:lnTo>
                <a:lnTo>
                  <a:pt x="72" y="373"/>
                </a:lnTo>
                <a:lnTo>
                  <a:pt x="83" y="377"/>
                </a:lnTo>
                <a:lnTo>
                  <a:pt x="94" y="379"/>
                </a:lnTo>
                <a:lnTo>
                  <a:pt x="106" y="381"/>
                </a:lnTo>
                <a:lnTo>
                  <a:pt x="117" y="382"/>
                </a:lnTo>
                <a:lnTo>
                  <a:pt x="117" y="382"/>
                </a:lnTo>
                <a:lnTo>
                  <a:pt x="132" y="381"/>
                </a:lnTo>
                <a:lnTo>
                  <a:pt x="146" y="378"/>
                </a:lnTo>
                <a:lnTo>
                  <a:pt x="160" y="374"/>
                </a:lnTo>
                <a:lnTo>
                  <a:pt x="172" y="368"/>
                </a:lnTo>
                <a:lnTo>
                  <a:pt x="185" y="361"/>
                </a:lnTo>
                <a:lnTo>
                  <a:pt x="196" y="352"/>
                </a:lnTo>
                <a:lnTo>
                  <a:pt x="206" y="343"/>
                </a:lnTo>
                <a:lnTo>
                  <a:pt x="214" y="331"/>
                </a:lnTo>
                <a:lnTo>
                  <a:pt x="275" y="362"/>
                </a:lnTo>
                <a:lnTo>
                  <a:pt x="275" y="362"/>
                </a:lnTo>
                <a:lnTo>
                  <a:pt x="272" y="372"/>
                </a:lnTo>
                <a:lnTo>
                  <a:pt x="270" y="382"/>
                </a:lnTo>
                <a:lnTo>
                  <a:pt x="268" y="392"/>
                </a:lnTo>
                <a:lnTo>
                  <a:pt x="268" y="403"/>
                </a:lnTo>
                <a:lnTo>
                  <a:pt x="268" y="403"/>
                </a:lnTo>
                <a:lnTo>
                  <a:pt x="268" y="415"/>
                </a:lnTo>
                <a:lnTo>
                  <a:pt x="270" y="427"/>
                </a:lnTo>
                <a:lnTo>
                  <a:pt x="273" y="438"/>
                </a:lnTo>
                <a:lnTo>
                  <a:pt x="277" y="449"/>
                </a:lnTo>
                <a:lnTo>
                  <a:pt x="282" y="459"/>
                </a:lnTo>
                <a:lnTo>
                  <a:pt x="288" y="469"/>
                </a:lnTo>
                <a:lnTo>
                  <a:pt x="294" y="478"/>
                </a:lnTo>
                <a:lnTo>
                  <a:pt x="303" y="487"/>
                </a:lnTo>
                <a:lnTo>
                  <a:pt x="311" y="494"/>
                </a:lnTo>
                <a:lnTo>
                  <a:pt x="320" y="501"/>
                </a:lnTo>
                <a:lnTo>
                  <a:pt x="330" y="507"/>
                </a:lnTo>
                <a:lnTo>
                  <a:pt x="340" y="512"/>
                </a:lnTo>
                <a:lnTo>
                  <a:pt x="351" y="516"/>
                </a:lnTo>
                <a:lnTo>
                  <a:pt x="362" y="519"/>
                </a:lnTo>
                <a:lnTo>
                  <a:pt x="374" y="520"/>
                </a:lnTo>
                <a:lnTo>
                  <a:pt x="386" y="521"/>
                </a:lnTo>
                <a:lnTo>
                  <a:pt x="386" y="521"/>
                </a:lnTo>
                <a:lnTo>
                  <a:pt x="398" y="520"/>
                </a:lnTo>
                <a:lnTo>
                  <a:pt x="409" y="519"/>
                </a:lnTo>
                <a:lnTo>
                  <a:pt x="421" y="516"/>
                </a:lnTo>
                <a:lnTo>
                  <a:pt x="432" y="512"/>
                </a:lnTo>
                <a:lnTo>
                  <a:pt x="442" y="507"/>
                </a:lnTo>
                <a:lnTo>
                  <a:pt x="452" y="501"/>
                </a:lnTo>
                <a:lnTo>
                  <a:pt x="461" y="494"/>
                </a:lnTo>
                <a:lnTo>
                  <a:pt x="469" y="487"/>
                </a:lnTo>
                <a:lnTo>
                  <a:pt x="477" y="478"/>
                </a:lnTo>
                <a:lnTo>
                  <a:pt x="484" y="469"/>
                </a:lnTo>
                <a:lnTo>
                  <a:pt x="489" y="459"/>
                </a:lnTo>
                <a:lnTo>
                  <a:pt x="494" y="449"/>
                </a:lnTo>
                <a:lnTo>
                  <a:pt x="498" y="438"/>
                </a:lnTo>
                <a:lnTo>
                  <a:pt x="501" y="427"/>
                </a:lnTo>
                <a:lnTo>
                  <a:pt x="503" y="415"/>
                </a:lnTo>
                <a:lnTo>
                  <a:pt x="504" y="403"/>
                </a:lnTo>
                <a:lnTo>
                  <a:pt x="504" y="403"/>
                </a:lnTo>
                <a:lnTo>
                  <a:pt x="503" y="391"/>
                </a:lnTo>
                <a:lnTo>
                  <a:pt x="501" y="380"/>
                </a:lnTo>
                <a:lnTo>
                  <a:pt x="498" y="368"/>
                </a:lnTo>
                <a:lnTo>
                  <a:pt x="494" y="358"/>
                </a:lnTo>
                <a:lnTo>
                  <a:pt x="489" y="347"/>
                </a:lnTo>
                <a:lnTo>
                  <a:pt x="484" y="337"/>
                </a:lnTo>
                <a:lnTo>
                  <a:pt x="477" y="328"/>
                </a:lnTo>
                <a:lnTo>
                  <a:pt x="469" y="319"/>
                </a:lnTo>
                <a:lnTo>
                  <a:pt x="461" y="312"/>
                </a:lnTo>
                <a:lnTo>
                  <a:pt x="452" y="305"/>
                </a:lnTo>
                <a:lnTo>
                  <a:pt x="442" y="299"/>
                </a:lnTo>
                <a:lnTo>
                  <a:pt x="432" y="294"/>
                </a:lnTo>
                <a:lnTo>
                  <a:pt x="421" y="290"/>
                </a:lnTo>
                <a:lnTo>
                  <a:pt x="409" y="288"/>
                </a:lnTo>
                <a:lnTo>
                  <a:pt x="398" y="286"/>
                </a:lnTo>
                <a:lnTo>
                  <a:pt x="386" y="285"/>
                </a:lnTo>
                <a:lnTo>
                  <a:pt x="386" y="285"/>
                </a:lnTo>
                <a:close/>
                <a:moveTo>
                  <a:pt x="389" y="25"/>
                </a:moveTo>
                <a:lnTo>
                  <a:pt x="389" y="25"/>
                </a:lnTo>
                <a:lnTo>
                  <a:pt x="398" y="25"/>
                </a:lnTo>
                <a:lnTo>
                  <a:pt x="408" y="27"/>
                </a:lnTo>
                <a:lnTo>
                  <a:pt x="416" y="29"/>
                </a:lnTo>
                <a:lnTo>
                  <a:pt x="426" y="32"/>
                </a:lnTo>
                <a:lnTo>
                  <a:pt x="434" y="36"/>
                </a:lnTo>
                <a:lnTo>
                  <a:pt x="442" y="41"/>
                </a:lnTo>
                <a:lnTo>
                  <a:pt x="449" y="46"/>
                </a:lnTo>
                <a:lnTo>
                  <a:pt x="455" y="52"/>
                </a:lnTo>
                <a:lnTo>
                  <a:pt x="461" y="58"/>
                </a:lnTo>
                <a:lnTo>
                  <a:pt x="466" y="65"/>
                </a:lnTo>
                <a:lnTo>
                  <a:pt x="471" y="73"/>
                </a:lnTo>
                <a:lnTo>
                  <a:pt x="475" y="81"/>
                </a:lnTo>
                <a:lnTo>
                  <a:pt x="478" y="89"/>
                </a:lnTo>
                <a:lnTo>
                  <a:pt x="480" y="99"/>
                </a:lnTo>
                <a:lnTo>
                  <a:pt x="482" y="108"/>
                </a:lnTo>
                <a:lnTo>
                  <a:pt x="482" y="118"/>
                </a:lnTo>
                <a:lnTo>
                  <a:pt x="482" y="118"/>
                </a:lnTo>
                <a:lnTo>
                  <a:pt x="482" y="127"/>
                </a:lnTo>
                <a:lnTo>
                  <a:pt x="480" y="136"/>
                </a:lnTo>
                <a:lnTo>
                  <a:pt x="478" y="145"/>
                </a:lnTo>
                <a:lnTo>
                  <a:pt x="475" y="154"/>
                </a:lnTo>
                <a:lnTo>
                  <a:pt x="471" y="162"/>
                </a:lnTo>
                <a:lnTo>
                  <a:pt x="466" y="169"/>
                </a:lnTo>
                <a:lnTo>
                  <a:pt x="461" y="176"/>
                </a:lnTo>
                <a:lnTo>
                  <a:pt x="455" y="183"/>
                </a:lnTo>
                <a:lnTo>
                  <a:pt x="449" y="189"/>
                </a:lnTo>
                <a:lnTo>
                  <a:pt x="442" y="194"/>
                </a:lnTo>
                <a:lnTo>
                  <a:pt x="434" y="199"/>
                </a:lnTo>
                <a:lnTo>
                  <a:pt x="426" y="203"/>
                </a:lnTo>
                <a:lnTo>
                  <a:pt x="416" y="206"/>
                </a:lnTo>
                <a:lnTo>
                  <a:pt x="408" y="208"/>
                </a:lnTo>
                <a:lnTo>
                  <a:pt x="398" y="209"/>
                </a:lnTo>
                <a:lnTo>
                  <a:pt x="389" y="210"/>
                </a:lnTo>
                <a:lnTo>
                  <a:pt x="389" y="210"/>
                </a:lnTo>
                <a:lnTo>
                  <a:pt x="380" y="209"/>
                </a:lnTo>
                <a:lnTo>
                  <a:pt x="371" y="208"/>
                </a:lnTo>
                <a:lnTo>
                  <a:pt x="362" y="206"/>
                </a:lnTo>
                <a:lnTo>
                  <a:pt x="353" y="203"/>
                </a:lnTo>
                <a:lnTo>
                  <a:pt x="345" y="199"/>
                </a:lnTo>
                <a:lnTo>
                  <a:pt x="338" y="194"/>
                </a:lnTo>
                <a:lnTo>
                  <a:pt x="331" y="189"/>
                </a:lnTo>
                <a:lnTo>
                  <a:pt x="324" y="183"/>
                </a:lnTo>
                <a:lnTo>
                  <a:pt x="318" y="176"/>
                </a:lnTo>
                <a:lnTo>
                  <a:pt x="313" y="169"/>
                </a:lnTo>
                <a:lnTo>
                  <a:pt x="308" y="162"/>
                </a:lnTo>
                <a:lnTo>
                  <a:pt x="304" y="154"/>
                </a:lnTo>
                <a:lnTo>
                  <a:pt x="301" y="145"/>
                </a:lnTo>
                <a:lnTo>
                  <a:pt x="298" y="136"/>
                </a:lnTo>
                <a:lnTo>
                  <a:pt x="297" y="127"/>
                </a:lnTo>
                <a:lnTo>
                  <a:pt x="296" y="118"/>
                </a:lnTo>
                <a:lnTo>
                  <a:pt x="296" y="118"/>
                </a:lnTo>
                <a:lnTo>
                  <a:pt x="297" y="108"/>
                </a:lnTo>
                <a:lnTo>
                  <a:pt x="298" y="99"/>
                </a:lnTo>
                <a:lnTo>
                  <a:pt x="301" y="89"/>
                </a:lnTo>
                <a:lnTo>
                  <a:pt x="304" y="81"/>
                </a:lnTo>
                <a:lnTo>
                  <a:pt x="308" y="73"/>
                </a:lnTo>
                <a:lnTo>
                  <a:pt x="313" y="65"/>
                </a:lnTo>
                <a:lnTo>
                  <a:pt x="318" y="58"/>
                </a:lnTo>
                <a:lnTo>
                  <a:pt x="324" y="52"/>
                </a:lnTo>
                <a:lnTo>
                  <a:pt x="331" y="46"/>
                </a:lnTo>
                <a:lnTo>
                  <a:pt x="338" y="41"/>
                </a:lnTo>
                <a:lnTo>
                  <a:pt x="345" y="36"/>
                </a:lnTo>
                <a:lnTo>
                  <a:pt x="353" y="32"/>
                </a:lnTo>
                <a:lnTo>
                  <a:pt x="362" y="29"/>
                </a:lnTo>
                <a:lnTo>
                  <a:pt x="371" y="27"/>
                </a:lnTo>
                <a:lnTo>
                  <a:pt x="380" y="25"/>
                </a:lnTo>
                <a:lnTo>
                  <a:pt x="389" y="25"/>
                </a:lnTo>
                <a:lnTo>
                  <a:pt x="389" y="25"/>
                </a:lnTo>
                <a:close/>
                <a:moveTo>
                  <a:pt x="117" y="357"/>
                </a:moveTo>
                <a:lnTo>
                  <a:pt x="117" y="357"/>
                </a:lnTo>
                <a:lnTo>
                  <a:pt x="108" y="356"/>
                </a:lnTo>
                <a:lnTo>
                  <a:pt x="99" y="355"/>
                </a:lnTo>
                <a:lnTo>
                  <a:pt x="90" y="353"/>
                </a:lnTo>
                <a:lnTo>
                  <a:pt x="82" y="350"/>
                </a:lnTo>
                <a:lnTo>
                  <a:pt x="74" y="346"/>
                </a:lnTo>
                <a:lnTo>
                  <a:pt x="66" y="340"/>
                </a:lnTo>
                <a:lnTo>
                  <a:pt x="58" y="335"/>
                </a:lnTo>
                <a:lnTo>
                  <a:pt x="51" y="329"/>
                </a:lnTo>
                <a:lnTo>
                  <a:pt x="45" y="322"/>
                </a:lnTo>
                <a:lnTo>
                  <a:pt x="40" y="315"/>
                </a:lnTo>
                <a:lnTo>
                  <a:pt x="36" y="308"/>
                </a:lnTo>
                <a:lnTo>
                  <a:pt x="32" y="300"/>
                </a:lnTo>
                <a:lnTo>
                  <a:pt x="29" y="291"/>
                </a:lnTo>
                <a:lnTo>
                  <a:pt x="26" y="282"/>
                </a:lnTo>
                <a:lnTo>
                  <a:pt x="25" y="273"/>
                </a:lnTo>
                <a:lnTo>
                  <a:pt x="24" y="264"/>
                </a:lnTo>
                <a:lnTo>
                  <a:pt x="24" y="264"/>
                </a:lnTo>
                <a:lnTo>
                  <a:pt x="25" y="254"/>
                </a:lnTo>
                <a:lnTo>
                  <a:pt x="26" y="245"/>
                </a:lnTo>
                <a:lnTo>
                  <a:pt x="29" y="237"/>
                </a:lnTo>
                <a:lnTo>
                  <a:pt x="32" y="228"/>
                </a:lnTo>
                <a:lnTo>
                  <a:pt x="36" y="220"/>
                </a:lnTo>
                <a:lnTo>
                  <a:pt x="40" y="211"/>
                </a:lnTo>
                <a:lnTo>
                  <a:pt x="45" y="204"/>
                </a:lnTo>
                <a:lnTo>
                  <a:pt x="51" y="198"/>
                </a:lnTo>
                <a:lnTo>
                  <a:pt x="58" y="192"/>
                </a:lnTo>
                <a:lnTo>
                  <a:pt x="66" y="187"/>
                </a:lnTo>
                <a:lnTo>
                  <a:pt x="74" y="182"/>
                </a:lnTo>
                <a:lnTo>
                  <a:pt x="82" y="178"/>
                </a:lnTo>
                <a:lnTo>
                  <a:pt x="90" y="175"/>
                </a:lnTo>
                <a:lnTo>
                  <a:pt x="99" y="173"/>
                </a:lnTo>
                <a:lnTo>
                  <a:pt x="108" y="171"/>
                </a:lnTo>
                <a:lnTo>
                  <a:pt x="117" y="171"/>
                </a:lnTo>
                <a:lnTo>
                  <a:pt x="117" y="171"/>
                </a:lnTo>
                <a:lnTo>
                  <a:pt x="127" y="171"/>
                </a:lnTo>
                <a:lnTo>
                  <a:pt x="136" y="173"/>
                </a:lnTo>
                <a:lnTo>
                  <a:pt x="145" y="175"/>
                </a:lnTo>
                <a:lnTo>
                  <a:pt x="153" y="178"/>
                </a:lnTo>
                <a:lnTo>
                  <a:pt x="161" y="182"/>
                </a:lnTo>
                <a:lnTo>
                  <a:pt x="169" y="187"/>
                </a:lnTo>
                <a:lnTo>
                  <a:pt x="176" y="192"/>
                </a:lnTo>
                <a:lnTo>
                  <a:pt x="184" y="198"/>
                </a:lnTo>
                <a:lnTo>
                  <a:pt x="189" y="204"/>
                </a:lnTo>
                <a:lnTo>
                  <a:pt x="195" y="211"/>
                </a:lnTo>
                <a:lnTo>
                  <a:pt x="199" y="220"/>
                </a:lnTo>
                <a:lnTo>
                  <a:pt x="203" y="228"/>
                </a:lnTo>
                <a:lnTo>
                  <a:pt x="206" y="237"/>
                </a:lnTo>
                <a:lnTo>
                  <a:pt x="209" y="245"/>
                </a:lnTo>
                <a:lnTo>
                  <a:pt x="210" y="254"/>
                </a:lnTo>
                <a:lnTo>
                  <a:pt x="211" y="264"/>
                </a:lnTo>
                <a:lnTo>
                  <a:pt x="211" y="264"/>
                </a:lnTo>
                <a:lnTo>
                  <a:pt x="210" y="273"/>
                </a:lnTo>
                <a:lnTo>
                  <a:pt x="209" y="282"/>
                </a:lnTo>
                <a:lnTo>
                  <a:pt x="206" y="291"/>
                </a:lnTo>
                <a:lnTo>
                  <a:pt x="203" y="300"/>
                </a:lnTo>
                <a:lnTo>
                  <a:pt x="199" y="308"/>
                </a:lnTo>
                <a:lnTo>
                  <a:pt x="195" y="315"/>
                </a:lnTo>
                <a:lnTo>
                  <a:pt x="189" y="322"/>
                </a:lnTo>
                <a:lnTo>
                  <a:pt x="184" y="329"/>
                </a:lnTo>
                <a:lnTo>
                  <a:pt x="176" y="335"/>
                </a:lnTo>
                <a:lnTo>
                  <a:pt x="169" y="340"/>
                </a:lnTo>
                <a:lnTo>
                  <a:pt x="161" y="346"/>
                </a:lnTo>
                <a:lnTo>
                  <a:pt x="153" y="350"/>
                </a:lnTo>
                <a:lnTo>
                  <a:pt x="145" y="353"/>
                </a:lnTo>
                <a:lnTo>
                  <a:pt x="136" y="355"/>
                </a:lnTo>
                <a:lnTo>
                  <a:pt x="127" y="356"/>
                </a:lnTo>
                <a:lnTo>
                  <a:pt x="117" y="357"/>
                </a:lnTo>
                <a:lnTo>
                  <a:pt x="117" y="357"/>
                </a:lnTo>
                <a:close/>
                <a:moveTo>
                  <a:pt x="386" y="496"/>
                </a:moveTo>
                <a:lnTo>
                  <a:pt x="386" y="496"/>
                </a:lnTo>
                <a:lnTo>
                  <a:pt x="376" y="496"/>
                </a:lnTo>
                <a:lnTo>
                  <a:pt x="367" y="494"/>
                </a:lnTo>
                <a:lnTo>
                  <a:pt x="358" y="492"/>
                </a:lnTo>
                <a:lnTo>
                  <a:pt x="350" y="489"/>
                </a:lnTo>
                <a:lnTo>
                  <a:pt x="342" y="485"/>
                </a:lnTo>
                <a:lnTo>
                  <a:pt x="334" y="480"/>
                </a:lnTo>
                <a:lnTo>
                  <a:pt x="327" y="475"/>
                </a:lnTo>
                <a:lnTo>
                  <a:pt x="321" y="469"/>
                </a:lnTo>
                <a:lnTo>
                  <a:pt x="315" y="462"/>
                </a:lnTo>
                <a:lnTo>
                  <a:pt x="309" y="455"/>
                </a:lnTo>
                <a:lnTo>
                  <a:pt x="305" y="447"/>
                </a:lnTo>
                <a:lnTo>
                  <a:pt x="301" y="439"/>
                </a:lnTo>
                <a:lnTo>
                  <a:pt x="297" y="430"/>
                </a:lnTo>
                <a:lnTo>
                  <a:pt x="295" y="422"/>
                </a:lnTo>
                <a:lnTo>
                  <a:pt x="293" y="413"/>
                </a:lnTo>
                <a:lnTo>
                  <a:pt x="293" y="403"/>
                </a:lnTo>
                <a:lnTo>
                  <a:pt x="293" y="403"/>
                </a:lnTo>
                <a:lnTo>
                  <a:pt x="293" y="395"/>
                </a:lnTo>
                <a:lnTo>
                  <a:pt x="294" y="386"/>
                </a:lnTo>
                <a:lnTo>
                  <a:pt x="296" y="378"/>
                </a:lnTo>
                <a:lnTo>
                  <a:pt x="299" y="370"/>
                </a:lnTo>
                <a:lnTo>
                  <a:pt x="308" y="354"/>
                </a:lnTo>
                <a:lnTo>
                  <a:pt x="309" y="352"/>
                </a:lnTo>
                <a:lnTo>
                  <a:pt x="309" y="352"/>
                </a:lnTo>
                <a:lnTo>
                  <a:pt x="316" y="343"/>
                </a:lnTo>
                <a:lnTo>
                  <a:pt x="324" y="334"/>
                </a:lnTo>
                <a:lnTo>
                  <a:pt x="332" y="327"/>
                </a:lnTo>
                <a:lnTo>
                  <a:pt x="342" y="321"/>
                </a:lnTo>
                <a:lnTo>
                  <a:pt x="352" y="316"/>
                </a:lnTo>
                <a:lnTo>
                  <a:pt x="363" y="313"/>
                </a:lnTo>
                <a:lnTo>
                  <a:pt x="374" y="311"/>
                </a:lnTo>
                <a:lnTo>
                  <a:pt x="386" y="310"/>
                </a:lnTo>
                <a:lnTo>
                  <a:pt x="386" y="310"/>
                </a:lnTo>
                <a:lnTo>
                  <a:pt x="395" y="311"/>
                </a:lnTo>
                <a:lnTo>
                  <a:pt x="404" y="312"/>
                </a:lnTo>
                <a:lnTo>
                  <a:pt x="413" y="314"/>
                </a:lnTo>
                <a:lnTo>
                  <a:pt x="422" y="317"/>
                </a:lnTo>
                <a:lnTo>
                  <a:pt x="431" y="321"/>
                </a:lnTo>
                <a:lnTo>
                  <a:pt x="438" y="326"/>
                </a:lnTo>
                <a:lnTo>
                  <a:pt x="445" y="331"/>
                </a:lnTo>
                <a:lnTo>
                  <a:pt x="452" y="337"/>
                </a:lnTo>
                <a:lnTo>
                  <a:pt x="458" y="345"/>
                </a:lnTo>
                <a:lnTo>
                  <a:pt x="463" y="352"/>
                </a:lnTo>
                <a:lnTo>
                  <a:pt x="468" y="359"/>
                </a:lnTo>
                <a:lnTo>
                  <a:pt x="471" y="367"/>
                </a:lnTo>
                <a:lnTo>
                  <a:pt x="475" y="376"/>
                </a:lnTo>
                <a:lnTo>
                  <a:pt x="477" y="385"/>
                </a:lnTo>
                <a:lnTo>
                  <a:pt x="478" y="394"/>
                </a:lnTo>
                <a:lnTo>
                  <a:pt x="479" y="403"/>
                </a:lnTo>
                <a:lnTo>
                  <a:pt x="479" y="403"/>
                </a:lnTo>
                <a:lnTo>
                  <a:pt x="478" y="413"/>
                </a:lnTo>
                <a:lnTo>
                  <a:pt x="477" y="422"/>
                </a:lnTo>
                <a:lnTo>
                  <a:pt x="475" y="430"/>
                </a:lnTo>
                <a:lnTo>
                  <a:pt x="471" y="439"/>
                </a:lnTo>
                <a:lnTo>
                  <a:pt x="468" y="447"/>
                </a:lnTo>
                <a:lnTo>
                  <a:pt x="463" y="455"/>
                </a:lnTo>
                <a:lnTo>
                  <a:pt x="458" y="462"/>
                </a:lnTo>
                <a:lnTo>
                  <a:pt x="452" y="469"/>
                </a:lnTo>
                <a:lnTo>
                  <a:pt x="445" y="475"/>
                </a:lnTo>
                <a:lnTo>
                  <a:pt x="438" y="480"/>
                </a:lnTo>
                <a:lnTo>
                  <a:pt x="431" y="485"/>
                </a:lnTo>
                <a:lnTo>
                  <a:pt x="422" y="489"/>
                </a:lnTo>
                <a:lnTo>
                  <a:pt x="413" y="492"/>
                </a:lnTo>
                <a:lnTo>
                  <a:pt x="404" y="494"/>
                </a:lnTo>
                <a:lnTo>
                  <a:pt x="395" y="496"/>
                </a:lnTo>
                <a:lnTo>
                  <a:pt x="386" y="496"/>
                </a:lnTo>
                <a:lnTo>
                  <a:pt x="386" y="49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nvGrpSpPr>
          <p:cNvPr id="62" name="组合 61"/>
          <p:cNvGrpSpPr/>
          <p:nvPr/>
        </p:nvGrpSpPr>
        <p:grpSpPr>
          <a:xfrm>
            <a:off x="819785" y="1724025"/>
            <a:ext cx="6617970" cy="3725545"/>
            <a:chOff x="897" y="3097"/>
            <a:chExt cx="10422" cy="5867"/>
          </a:xfrm>
        </p:grpSpPr>
        <p:sp>
          <p:nvSpPr>
            <p:cNvPr id="8" name="Rectangle: Rounded Corners 14"/>
            <p:cNvSpPr/>
            <p:nvPr/>
          </p:nvSpPr>
          <p:spPr>
            <a:xfrm>
              <a:off x="897" y="3097"/>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Freeform: Shape 15"/>
            <p:cNvSpPr/>
            <p:nvPr/>
          </p:nvSpPr>
          <p:spPr>
            <a:xfrm>
              <a:off x="8834" y="3097"/>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4" name="Group 1"/>
            <p:cNvGrpSpPr/>
            <p:nvPr/>
          </p:nvGrpSpPr>
          <p:grpSpPr>
            <a:xfrm>
              <a:off x="1774" y="3188"/>
              <a:ext cx="7432" cy="1056"/>
              <a:chOff x="1345342" y="1932528"/>
              <a:chExt cx="4719335" cy="670172"/>
            </a:xfrm>
          </p:grpSpPr>
          <p:sp>
            <p:nvSpPr>
              <p:cNvPr id="52" name="Rectangle 16"/>
              <p:cNvSpPr/>
              <p:nvPr/>
            </p:nvSpPr>
            <p:spPr>
              <a:xfrm>
                <a:off x="1345499" y="1932528"/>
                <a:ext cx="1288814" cy="246221"/>
              </a:xfrm>
              <a:prstGeom prst="rect">
                <a:avLst/>
              </a:prstGeom>
            </p:spPr>
            <p:txBody>
              <a:bodyPr wrap="none" lIns="0" tIns="0" rIns="0" bIns="0" anchor="ctr" anchorCtr="0">
                <a:normAutofit fontScale="97500"/>
              </a:bodyPr>
              <a:lstStyle/>
              <a:p>
                <a:pPr>
                  <a:buClr>
                    <a:srgbClr val="E24848"/>
                  </a:buClr>
                </a:pPr>
                <a:r>
                  <a:rPr lang="zh-CN" altLang="en-US" sz="1600" b="1" dirty="0">
                    <a:solidFill>
                      <a:schemeClr val="tx1">
                        <a:lumMod val="75000"/>
                        <a:lumOff val="25000"/>
                      </a:schemeClr>
                    </a:solidFill>
                    <a:cs typeface="+mn-ea"/>
                    <a:sym typeface="+mn-lt"/>
                  </a:rPr>
                  <a:t>患者到达数据及到达方式分析</a:t>
                </a:r>
                <a:endParaRPr lang="zh-CN" altLang="en-US" sz="1600" b="1" dirty="0">
                  <a:solidFill>
                    <a:schemeClr val="tx1">
                      <a:lumMod val="75000"/>
                      <a:lumOff val="25000"/>
                    </a:schemeClr>
                  </a:solidFill>
                  <a:cs typeface="+mn-ea"/>
                  <a:sym typeface="+mn-lt"/>
                </a:endParaRPr>
              </a:p>
            </p:txBody>
          </p:sp>
          <p:sp>
            <p:nvSpPr>
              <p:cNvPr id="53" name="Rectangle 17"/>
              <p:cNvSpPr/>
              <p:nvPr/>
            </p:nvSpPr>
            <p:spPr>
              <a:xfrm>
                <a:off x="1345342" y="2335261"/>
                <a:ext cx="4719335" cy="267439"/>
              </a:xfrm>
              <a:prstGeom prst="rect">
                <a:avLst/>
              </a:prstGeom>
            </p:spPr>
            <p:txBody>
              <a:bodyPr wrap="square" lIns="0" tIns="0" rIns="0" bIns="0" anchor="ctr" anchorCtr="0">
                <a:noAutofit/>
              </a:bodyPr>
              <a:lstStyle/>
              <a:p>
                <a:pPr>
                  <a:lnSpc>
                    <a:spcPct val="120000"/>
                  </a:lnSpc>
                  <a:buClr>
                    <a:srgbClr val="E24848"/>
                  </a:buClr>
                  <a:defRPr/>
                </a:pPr>
                <a:r>
                  <a:rPr lang="zh-CN" altLang="en-US" sz="1200" noProof="1">
                    <a:solidFill>
                      <a:schemeClr val="tx1">
                        <a:lumMod val="75000"/>
                        <a:lumOff val="25000"/>
                      </a:schemeClr>
                    </a:solidFill>
                    <a:cs typeface="+mn-ea"/>
                    <a:sym typeface="+mn-lt"/>
                  </a:rPr>
                  <a:t>将患者到达数据转化成合理的统计分布，并结合患者到达方式判断患者行动力</a:t>
                </a:r>
                <a:endParaRPr lang="zh-CN" altLang="en-US" sz="1200" noProof="1">
                  <a:solidFill>
                    <a:schemeClr val="tx1">
                      <a:lumMod val="75000"/>
                      <a:lumOff val="25000"/>
                    </a:schemeClr>
                  </a:solidFill>
                  <a:cs typeface="+mn-ea"/>
                  <a:sym typeface="+mn-lt"/>
                </a:endParaRPr>
              </a:p>
            </p:txBody>
          </p:sp>
        </p:grpSp>
        <p:sp>
          <p:nvSpPr>
            <p:cNvPr id="14" name="Rectangle: Rounded Corners 10"/>
            <p:cNvSpPr/>
            <p:nvPr/>
          </p:nvSpPr>
          <p:spPr>
            <a:xfrm>
              <a:off x="897" y="6171"/>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Freeform: Shape 11"/>
            <p:cNvSpPr/>
            <p:nvPr/>
          </p:nvSpPr>
          <p:spPr>
            <a:xfrm>
              <a:off x="8857" y="6138"/>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Rectangle: Rounded Corners 8"/>
            <p:cNvSpPr/>
            <p:nvPr/>
          </p:nvSpPr>
          <p:spPr>
            <a:xfrm>
              <a:off x="897" y="7658"/>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1" name="Freeform: Shape 9"/>
            <p:cNvSpPr/>
            <p:nvPr/>
          </p:nvSpPr>
          <p:spPr>
            <a:xfrm>
              <a:off x="8834" y="7658"/>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5" name="Rectangle: Rounded Corners 12"/>
            <p:cNvSpPr/>
            <p:nvPr/>
          </p:nvSpPr>
          <p:spPr>
            <a:xfrm>
              <a:off x="897" y="4618"/>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6" name="Freeform: Shape 13"/>
            <p:cNvSpPr/>
            <p:nvPr/>
          </p:nvSpPr>
          <p:spPr>
            <a:xfrm>
              <a:off x="8834" y="4618"/>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9" name="Group 4"/>
            <p:cNvGrpSpPr/>
            <p:nvPr/>
          </p:nvGrpSpPr>
          <p:grpSpPr>
            <a:xfrm>
              <a:off x="1774" y="4618"/>
              <a:ext cx="6987" cy="1102"/>
              <a:chOff x="1345511" y="2864476"/>
              <a:chExt cx="4436837" cy="700321"/>
            </a:xfrm>
          </p:grpSpPr>
          <p:sp>
            <p:nvSpPr>
              <p:cNvPr id="30" name="Rectangle 55"/>
              <p:cNvSpPr/>
              <p:nvPr/>
            </p:nvSpPr>
            <p:spPr>
              <a:xfrm>
                <a:off x="1345511" y="2864476"/>
                <a:ext cx="3781995" cy="497036"/>
              </a:xfrm>
              <a:prstGeom prst="rect">
                <a:avLst/>
              </a:prstGeom>
            </p:spPr>
            <p:txBody>
              <a:bodyPr wrap="none" lIns="0" tIns="0" rIns="0" bIns="0" anchor="ctr" anchorCtr="0">
                <a:normAutofit fontScale="97500"/>
              </a:bodyPr>
              <a:lstStyle/>
              <a:p>
                <a:pPr>
                  <a:buClr>
                    <a:srgbClr val="E24848"/>
                  </a:buClr>
                </a:pPr>
                <a:r>
                  <a:rPr lang="zh-CN" altLang="zh-CN" sz="1600" b="1" dirty="0">
                    <a:solidFill>
                      <a:schemeClr val="tx1">
                        <a:lumMod val="75000"/>
                        <a:lumOff val="25000"/>
                      </a:schemeClr>
                    </a:solidFill>
                    <a:cs typeface="+mn-ea"/>
                  </a:rPr>
                  <a:t>医院设施初始布置及患者移动速度假设</a:t>
                </a:r>
                <a:endParaRPr lang="zh-CN" altLang="zh-CN" sz="1600" b="1" dirty="0">
                  <a:solidFill>
                    <a:schemeClr val="tx1">
                      <a:lumMod val="75000"/>
                      <a:lumOff val="25000"/>
                    </a:schemeClr>
                  </a:solidFill>
                  <a:cs typeface="+mn-ea"/>
                </a:endParaRPr>
              </a:p>
            </p:txBody>
          </p:sp>
          <p:sp>
            <p:nvSpPr>
              <p:cNvPr id="31" name="Rectangle 56"/>
              <p:cNvSpPr/>
              <p:nvPr/>
            </p:nvSpPr>
            <p:spPr>
              <a:xfrm>
                <a:off x="1345511" y="3287798"/>
                <a:ext cx="4436837" cy="276999"/>
              </a:xfrm>
              <a:prstGeom prst="rect">
                <a:avLst/>
              </a:prstGeom>
            </p:spPr>
            <p:txBody>
              <a:bodyPr wrap="square" lIns="0" tIns="0" rIns="0" bIns="0" anchor="ctr" anchorCtr="0">
                <a:normAutofit/>
              </a:bodyPr>
              <a:lstStyle/>
              <a:p>
                <a:pPr>
                  <a:lnSpc>
                    <a:spcPct val="120000"/>
                  </a:lnSpc>
                  <a:buClr>
                    <a:srgbClr val="E24848"/>
                  </a:buClr>
                  <a:defRPr/>
                </a:pPr>
                <a:r>
                  <a:rPr lang="zh-CN" altLang="en-US" sz="1200" noProof="1">
                    <a:solidFill>
                      <a:schemeClr val="tx1">
                        <a:lumMod val="75000"/>
                        <a:lumOff val="25000"/>
                      </a:schemeClr>
                    </a:solidFill>
                    <a:cs typeface="+mn-ea"/>
                    <a:sym typeface="+mn-lt"/>
                  </a:rPr>
                  <a:t>合理假设医院各个医疗帐篷间的距离和患者移动速度</a:t>
                </a:r>
                <a:endParaRPr lang="zh-CN" altLang="en-US" sz="1200" noProof="1">
                  <a:solidFill>
                    <a:schemeClr val="tx1">
                      <a:lumMod val="75000"/>
                      <a:lumOff val="25000"/>
                    </a:schemeClr>
                  </a:solidFill>
                  <a:cs typeface="+mn-ea"/>
                  <a:sym typeface="+mn-lt"/>
                </a:endParaRPr>
              </a:p>
            </p:txBody>
          </p:sp>
        </p:grpSp>
        <p:grpSp>
          <p:nvGrpSpPr>
            <p:cNvPr id="32" name="Group 5"/>
            <p:cNvGrpSpPr/>
            <p:nvPr/>
          </p:nvGrpSpPr>
          <p:grpSpPr>
            <a:xfrm>
              <a:off x="1774" y="6430"/>
              <a:ext cx="6987" cy="824"/>
              <a:chOff x="1345511" y="4012800"/>
              <a:chExt cx="4436838" cy="523220"/>
            </a:xfrm>
          </p:grpSpPr>
          <p:sp>
            <p:nvSpPr>
              <p:cNvPr id="34" name="Rectangle 57"/>
              <p:cNvSpPr/>
              <p:nvPr/>
            </p:nvSpPr>
            <p:spPr>
              <a:xfrm>
                <a:off x="1345511" y="4012800"/>
                <a:ext cx="1288814" cy="246221"/>
              </a:xfrm>
              <a:prstGeom prst="rect">
                <a:avLst/>
              </a:prstGeom>
            </p:spPr>
            <p:txBody>
              <a:bodyPr wrap="none" lIns="0" tIns="0" rIns="0" bIns="0" anchor="ctr" anchorCtr="0">
                <a:normAutofit fontScale="97500"/>
              </a:bodyPr>
              <a:lstStyle/>
              <a:p>
                <a:pPr algn="l">
                  <a:buClr>
                    <a:srgbClr val="E24848"/>
                  </a:buClr>
                </a:pPr>
                <a:r>
                  <a:rPr lang="zh-CN" altLang="en-US" sz="1600" b="1" dirty="0">
                    <a:solidFill>
                      <a:schemeClr val="tx1">
                        <a:lumMod val="75000"/>
                        <a:lumOff val="25000"/>
                      </a:schemeClr>
                    </a:solidFill>
                    <a:cs typeface="+mn-ea"/>
                    <a:sym typeface="+mn-lt"/>
                  </a:rPr>
                  <a:t>医院资源分配</a:t>
                </a:r>
                <a:endParaRPr lang="zh-CN" altLang="en-US" sz="1600" b="1" dirty="0">
                  <a:solidFill>
                    <a:schemeClr val="tx1">
                      <a:lumMod val="75000"/>
                      <a:lumOff val="25000"/>
                    </a:schemeClr>
                  </a:solidFill>
                  <a:cs typeface="+mn-ea"/>
                  <a:sym typeface="+mn-lt"/>
                </a:endParaRPr>
              </a:p>
            </p:txBody>
          </p:sp>
          <p:sp>
            <p:nvSpPr>
              <p:cNvPr id="58" name="Rectangle 58"/>
              <p:cNvSpPr/>
              <p:nvPr/>
            </p:nvSpPr>
            <p:spPr>
              <a:xfrm>
                <a:off x="1345511" y="4259021"/>
                <a:ext cx="4436838" cy="276999"/>
              </a:xfrm>
              <a:prstGeom prst="rect">
                <a:avLst/>
              </a:prstGeom>
            </p:spPr>
            <p:txBody>
              <a:bodyPr wrap="square" lIns="0" tIns="0" rIns="0" bIns="0" anchor="ctr" anchorCtr="0">
                <a:normAutofit/>
              </a:bodyPr>
              <a:lstStyle/>
              <a:p>
                <a:pPr>
                  <a:lnSpc>
                    <a:spcPct val="120000"/>
                  </a:lnSpc>
                  <a:buClr>
                    <a:srgbClr val="E24848"/>
                  </a:buClr>
                  <a:defRPr/>
                </a:pPr>
                <a:r>
                  <a:rPr lang="zh-CN" altLang="en-US" sz="1200" noProof="1">
                    <a:solidFill>
                      <a:schemeClr val="tx1">
                        <a:lumMod val="75000"/>
                        <a:lumOff val="25000"/>
                      </a:schemeClr>
                    </a:solidFill>
                    <a:cs typeface="+mn-ea"/>
                    <a:sym typeface="+mn-lt"/>
                  </a:rPr>
                  <a:t>合理分配医院中的职员数量、仪器和床位。</a:t>
                </a:r>
                <a:endParaRPr lang="zh-CN" altLang="en-US" sz="1200" noProof="1">
                  <a:solidFill>
                    <a:schemeClr val="tx1">
                      <a:lumMod val="75000"/>
                      <a:lumOff val="25000"/>
                    </a:schemeClr>
                  </a:solidFill>
                  <a:cs typeface="+mn-ea"/>
                  <a:sym typeface="+mn-lt"/>
                </a:endParaRPr>
              </a:p>
            </p:txBody>
          </p:sp>
        </p:grpSp>
        <p:grpSp>
          <p:nvGrpSpPr>
            <p:cNvPr id="59" name="Group 6"/>
            <p:cNvGrpSpPr/>
            <p:nvPr/>
          </p:nvGrpSpPr>
          <p:grpSpPr>
            <a:xfrm>
              <a:off x="1774" y="7959"/>
              <a:ext cx="6987" cy="824"/>
              <a:chOff x="1345511" y="4984023"/>
              <a:chExt cx="4436838" cy="523220"/>
            </a:xfrm>
          </p:grpSpPr>
          <p:sp>
            <p:nvSpPr>
              <p:cNvPr id="60" name="Rectangle 59"/>
              <p:cNvSpPr/>
              <p:nvPr/>
            </p:nvSpPr>
            <p:spPr>
              <a:xfrm>
                <a:off x="1345511" y="4984023"/>
                <a:ext cx="1288814" cy="246221"/>
              </a:xfrm>
              <a:prstGeom prst="rect">
                <a:avLst/>
              </a:prstGeom>
            </p:spPr>
            <p:txBody>
              <a:bodyPr wrap="none" lIns="0" tIns="0" rIns="0" bIns="0" anchor="ctr" anchorCtr="0">
                <a:normAutofit fontScale="97500"/>
              </a:bodyPr>
              <a:lstStyle/>
              <a:p>
                <a:pPr algn="l">
                  <a:buClr>
                    <a:srgbClr val="E24848"/>
                  </a:buClr>
                </a:pPr>
                <a:r>
                  <a:rPr lang="zh-CN" altLang="en-US" sz="1600" b="1" dirty="0">
                    <a:solidFill>
                      <a:schemeClr val="tx1">
                        <a:lumMod val="75000"/>
                        <a:lumOff val="25000"/>
                      </a:schemeClr>
                    </a:solidFill>
                    <a:cs typeface="+mn-ea"/>
                    <a:sym typeface="+mn-lt"/>
                  </a:rPr>
                  <a:t>排班</a:t>
                </a:r>
                <a:endParaRPr lang="zh-CN" altLang="en-US" sz="1600" b="1" dirty="0">
                  <a:solidFill>
                    <a:schemeClr val="tx1">
                      <a:lumMod val="75000"/>
                      <a:lumOff val="25000"/>
                    </a:schemeClr>
                  </a:solidFill>
                  <a:cs typeface="+mn-ea"/>
                  <a:sym typeface="+mn-lt"/>
                </a:endParaRPr>
              </a:p>
            </p:txBody>
          </p:sp>
          <p:sp>
            <p:nvSpPr>
              <p:cNvPr id="61" name="Rectangle 60"/>
              <p:cNvSpPr/>
              <p:nvPr/>
            </p:nvSpPr>
            <p:spPr>
              <a:xfrm>
                <a:off x="1345511" y="5230244"/>
                <a:ext cx="4436838" cy="276999"/>
              </a:xfrm>
              <a:prstGeom prst="rect">
                <a:avLst/>
              </a:prstGeom>
            </p:spPr>
            <p:txBody>
              <a:bodyPr wrap="square" lIns="0" tIns="0" rIns="0" bIns="0" anchor="ctr" anchorCtr="0">
                <a:normAutofit/>
              </a:bodyPr>
              <a:lstStyle/>
              <a:p>
                <a:pPr>
                  <a:lnSpc>
                    <a:spcPct val="120000"/>
                  </a:lnSpc>
                  <a:buClr>
                    <a:srgbClr val="E24848"/>
                  </a:buClr>
                  <a:defRPr/>
                </a:pPr>
                <a:r>
                  <a:rPr lang="zh-CN" altLang="en-US" sz="1200" noProof="1">
                    <a:solidFill>
                      <a:schemeClr val="tx1">
                        <a:lumMod val="75000"/>
                        <a:lumOff val="25000"/>
                      </a:schemeClr>
                    </a:solidFill>
                    <a:cs typeface="+mn-ea"/>
                    <a:sym typeface="+mn-lt"/>
                  </a:rPr>
                  <a:t>医院实行两班制</a:t>
                </a:r>
                <a:endParaRPr lang="zh-CN" altLang="en-US" sz="1200" noProof="1">
                  <a:solidFill>
                    <a:schemeClr val="tx1">
                      <a:lumMod val="75000"/>
                      <a:lumOff val="25000"/>
                    </a:schemeClr>
                  </a:solidFill>
                  <a:cs typeface="+mn-ea"/>
                  <a:sym typeface="+mn-lt"/>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par>
    </p:tnLst>
    <p:bldLst>
      <p:bldP spid="3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TextBox 44"/>
          <p:cNvSpPr txBox="1"/>
          <p:nvPr/>
        </p:nvSpPr>
        <p:spPr>
          <a:xfrm>
            <a:off x="56659" y="661958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endParaRPr kumimoji="0" lang="en-US" altLang="zh-CN" sz="100" b="0" i="0" u="none" strike="noStrike" kern="0" cap="none" spc="0" normalizeH="0" baseline="0" noProof="0" dirty="0">
              <a:ln>
                <a:noFill/>
              </a:ln>
              <a:solidFill>
                <a:schemeClr val="bg1"/>
              </a:solidFill>
              <a:effectLst/>
              <a:uLnTx/>
              <a:uFillTx/>
            </a:endParaRPr>
          </a:p>
        </p:txBody>
      </p:sp>
      <p:sp>
        <p:nvSpPr>
          <p:cNvPr id="44" name="文本框 43"/>
          <p:cNvSpPr txBox="1"/>
          <p:nvPr/>
        </p:nvSpPr>
        <p:spPr>
          <a:xfrm>
            <a:off x="1165224" y="668655"/>
            <a:ext cx="5106179" cy="961289"/>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研究方法</a:t>
            </a:r>
            <a:r>
              <a:rPr lang="en-US" altLang="zh-CN" sz="2000" dirty="0">
                <a:solidFill>
                  <a:schemeClr val="accent1"/>
                </a:solidFill>
                <a:cs typeface="+mn-ea"/>
                <a:sym typeface="+mn-lt"/>
              </a:rPr>
              <a:t>——</a:t>
            </a:r>
            <a:r>
              <a:rPr lang="zh-CN" altLang="en-US" sz="2000" b="1" dirty="0">
                <a:solidFill>
                  <a:schemeClr val="tx1">
                    <a:lumMod val="75000"/>
                    <a:lumOff val="25000"/>
                  </a:schemeClr>
                </a:solidFill>
                <a:cs typeface="+mn-ea"/>
                <a:sym typeface="+mn-lt"/>
              </a:rPr>
              <a:t>患者到达数据及到达方式分析</a:t>
            </a:r>
            <a:endParaRPr lang="zh-CN" altLang="en-US" sz="2000" b="1" dirty="0">
              <a:solidFill>
                <a:schemeClr val="tx1">
                  <a:lumMod val="75000"/>
                  <a:lumOff val="25000"/>
                </a:schemeClr>
              </a:solidFill>
              <a:cs typeface="+mn-ea"/>
              <a:sym typeface="+mn-lt"/>
            </a:endParaRPr>
          </a:p>
          <a:p>
            <a:pPr algn="dist">
              <a:lnSpc>
                <a:spcPct val="150000"/>
              </a:lnSpc>
            </a:pPr>
            <a:endParaRPr lang="zh-CN" altLang="en-US" sz="2000" dirty="0">
              <a:solidFill>
                <a:schemeClr val="accent1"/>
              </a:solidFill>
              <a:cs typeface="+mn-ea"/>
              <a:sym typeface="+mn-lt"/>
            </a:endParaRPr>
          </a:p>
        </p:txBody>
      </p:sp>
      <p:sp>
        <p:nvSpPr>
          <p:cNvPr id="46" name="Rectangle 16"/>
          <p:cNvSpPr/>
          <p:nvPr/>
        </p:nvSpPr>
        <p:spPr>
          <a:xfrm>
            <a:off x="1277105" y="1234773"/>
            <a:ext cx="1288810" cy="246364"/>
          </a:xfrm>
          <a:prstGeom prst="rect">
            <a:avLst/>
          </a:prstGeom>
        </p:spPr>
        <p:txBody>
          <a:bodyPr wrap="none" lIns="0" tIns="0" rIns="0" bIns="0" anchor="ctr" anchorCtr="0">
            <a:normAutofit fontScale="97500"/>
          </a:bodyPr>
          <a:lstStyle/>
          <a:p>
            <a:pPr>
              <a:buClr>
                <a:srgbClr val="E24848"/>
              </a:buClr>
            </a:pPr>
            <a:endParaRPr lang="zh-CN" altLang="en-US" sz="1600" b="1" dirty="0">
              <a:solidFill>
                <a:schemeClr val="tx1">
                  <a:lumMod val="75000"/>
                  <a:lumOff val="25000"/>
                </a:schemeClr>
              </a:solidFill>
              <a:cs typeface="+mn-ea"/>
              <a:sym typeface="+mn-lt"/>
            </a:endParaRPr>
          </a:p>
        </p:txBody>
      </p:sp>
      <p:sp>
        <p:nvSpPr>
          <p:cNvPr id="47" name="文本框 46"/>
          <p:cNvSpPr txBox="1"/>
          <p:nvPr/>
        </p:nvSpPr>
        <p:spPr>
          <a:xfrm>
            <a:off x="1009650" y="1553517"/>
            <a:ext cx="10265075" cy="787523"/>
          </a:xfrm>
          <a:prstGeom prst="rect">
            <a:avLst/>
          </a:prstGeom>
          <a:noFill/>
        </p:spPr>
        <p:txBody>
          <a:bodyPr wrap="square" rtlCol="0">
            <a:spAutoFit/>
          </a:bodyPr>
          <a:lstStyle>
            <a:defPPr>
              <a:defRPr lang="zh-CN"/>
            </a:defPPr>
            <a:lvl1pPr algn="just">
              <a:lnSpc>
                <a:spcPct val="150000"/>
              </a:lnSpc>
              <a:defRPr sz="1600"/>
            </a:lvl1pPr>
          </a:lstStyle>
          <a:p>
            <a:r>
              <a:rPr lang="en-US" altLang="zh-CN" dirty="0"/>
              <a:t>       </a:t>
            </a:r>
            <a:r>
              <a:rPr lang="zh-CN" altLang="zh-CN" dirty="0"/>
              <a:t>通过使用</a:t>
            </a:r>
            <a:r>
              <a:rPr lang="en-US" altLang="zh-CN" dirty="0"/>
              <a:t>SPSS</a:t>
            </a:r>
            <a:r>
              <a:rPr lang="zh-CN" altLang="zh-CN" dirty="0"/>
              <a:t>软件和</a:t>
            </a:r>
            <a:r>
              <a:rPr lang="en-US" altLang="zh-CN" dirty="0" err="1"/>
              <a:t>Stat:Fit</a:t>
            </a:r>
            <a:r>
              <a:rPr lang="zh-CN" altLang="zh-CN" dirty="0"/>
              <a:t>软件进行平稳性检验、独立性分析、同质性检验，并最终拟合获得了</a:t>
            </a:r>
            <a:r>
              <a:rPr lang="zh-CN" altLang="en-US" dirty="0"/>
              <a:t>病人间隔到达时间</a:t>
            </a:r>
            <a:r>
              <a:rPr lang="zh-CN" altLang="zh-CN" dirty="0"/>
              <a:t>数据的分布</a:t>
            </a:r>
            <a:r>
              <a:rPr lang="en-US" altLang="zh-CN" dirty="0"/>
              <a:t>——Pearson 5</a:t>
            </a:r>
            <a:r>
              <a:rPr lang="zh-CN" altLang="zh-CN" dirty="0"/>
              <a:t>，并将结果最终运用于</a:t>
            </a:r>
            <a:r>
              <a:rPr lang="en-US" altLang="zh-CN" dirty="0"/>
              <a:t>ExtendSim10</a:t>
            </a:r>
            <a:r>
              <a:rPr lang="zh-CN" altLang="zh-CN" dirty="0"/>
              <a:t>软件中作为患者到达数据的分布</a:t>
            </a:r>
            <a:endParaRPr lang="zh-CN" altLang="en-US" dirty="0"/>
          </a:p>
        </p:txBody>
      </p:sp>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290" y="2543175"/>
            <a:ext cx="6512560" cy="3225165"/>
          </a:xfrm>
          <a:prstGeom prst="rect">
            <a:avLst/>
          </a:prstGeom>
          <a:noFill/>
          <a:ln>
            <a:noFill/>
          </a:ln>
        </p:spPr>
      </p:pic>
      <p:sp>
        <p:nvSpPr>
          <p:cNvPr id="23" name="文本框 22"/>
          <p:cNvSpPr txBox="1"/>
          <p:nvPr/>
        </p:nvSpPr>
        <p:spPr>
          <a:xfrm>
            <a:off x="4947492" y="5881568"/>
            <a:ext cx="1980029" cy="307777"/>
          </a:xfrm>
          <a:prstGeom prst="rect">
            <a:avLst/>
          </a:prstGeom>
          <a:noFill/>
        </p:spPr>
        <p:txBody>
          <a:bodyPr wrap="none" rtlCol="0">
            <a:spAutoFit/>
          </a:bodyPr>
          <a:lstStyle/>
          <a:p>
            <a:r>
              <a:rPr lang="zh-CN" altLang="en-US" sz="1400" dirty="0"/>
              <a:t>病人间隔到达时间分布</a:t>
            </a:r>
            <a:endParaRPr lang="zh-CN" altLang="en-US" sz="1400" dirty="0"/>
          </a:p>
        </p:txBody>
      </p:sp>
      <p:pic>
        <p:nvPicPr>
          <p:cNvPr id="2" name="图片 1"/>
          <p:cNvPicPr>
            <a:picLocks noChangeAspect="1"/>
          </p:cNvPicPr>
          <p:nvPr/>
        </p:nvPicPr>
        <p:blipFill>
          <a:blip r:embed="rId5"/>
          <a:stretch>
            <a:fillRect/>
          </a:stretch>
        </p:blipFill>
        <p:spPr>
          <a:xfrm>
            <a:off x="6927850" y="2543175"/>
            <a:ext cx="4707255" cy="31845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p:transition>
        <p:fade/>
      </p:transition>
    </mc:Fallback>
  </mc:AlternateContent>
</p:sld>
</file>

<file path=ppt/tags/tag1.xml><?xml version="1.0" encoding="utf-8"?>
<p:tagLst xmlns:p="http://schemas.openxmlformats.org/presentationml/2006/main">
  <p:tag name="KSO_WM_UNIT_PLACING_PICTURE_USER_VIEWPORT" val="{&quot;height&quot;:3648,&quot;width&quot;:10225.822047244093}"/>
</p:tagLst>
</file>

<file path=ppt/tags/tag10.xml><?xml version="1.0" encoding="utf-8"?>
<p:tagLst xmlns:p="http://schemas.openxmlformats.org/presentationml/2006/main">
  <p:tag name="KSO_WM_MEDIACOVER_FLAG" val="1"/>
  <p:tag name="KSO_WM_UNIT_MEDIACOVER_BTN_STATE" val="1"/>
  <p:tag name="KSO_WM_UNIT_MEDIACOVER_BTNRECT" val="7019*3629*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UNIT_PLACING_PICTURE_USER_VIEWPORT" val="{&quot;height&quot;:3648,&quot;width&quot;:10225.822047244093}"/>
</p:tagLst>
</file>

<file path=ppt/tags/tag12.xml><?xml version="1.0" encoding="utf-8"?>
<p:tagLst xmlns:p="http://schemas.openxmlformats.org/presentationml/2006/main">
  <p:tag name="KSO_WM_UNIT_PLACING_PICTURE_USER_VIEWPORT" val="{&quot;height&quot;:3648,&quot;width&quot;:10225.822047244093}"/>
</p:tagLst>
</file>

<file path=ppt/tags/tag13.xml><?xml version="1.0" encoding="utf-8"?>
<p:tagLst xmlns:p="http://schemas.openxmlformats.org/presentationml/2006/main">
  <p:tag name="KSO_WM_UNIT_PLACING_PICTURE_USER_VIEWPORT" val="{&quot;height&quot;:3648,&quot;width&quot;:10225.822047244093}"/>
</p:tagLst>
</file>

<file path=ppt/tags/tag14.xml><?xml version="1.0" encoding="utf-8"?>
<p:tagLst xmlns:p="http://schemas.openxmlformats.org/presentationml/2006/main">
  <p:tag name="KSO_WM_UNIT_PLACING_PICTURE_USER_VIEWPORT" val="{&quot;height&quot;:3648,&quot;width&quot;:10225.822047244093}"/>
</p:tagLst>
</file>

<file path=ppt/tags/tag15.xml><?xml version="1.0" encoding="utf-8"?>
<p:tagLst xmlns:p="http://schemas.openxmlformats.org/presentationml/2006/main">
  <p:tag name="KSO_WM_UNIT_TABLE_BEAUTIFY" val="smartTable{92b31e3b-624b-4d40-b793-ca8b765242db}"/>
  <p:tag name="TABLE_ENDDRAG_ORIGIN_RECT" val="451*270"/>
  <p:tag name="TABLE_ENDDRAG_RECT" val="246*238*451*270"/>
</p:tagLst>
</file>

<file path=ppt/tags/tag16.xml><?xml version="1.0" encoding="utf-8"?>
<p:tagLst xmlns:p="http://schemas.openxmlformats.org/presentationml/2006/main">
  <p:tag name="KSO_WM_UNIT_PLACING_PICTURE_USER_VIEWPORT" val="{&quot;height&quot;:3648,&quot;width&quot;:10225.822047244093}"/>
</p:tagLst>
</file>

<file path=ppt/tags/tag17.xml><?xml version="1.0" encoding="utf-8"?>
<p:tagLst xmlns:p="http://schemas.openxmlformats.org/presentationml/2006/main">
  <p:tag name="KSO_WM_UNIT_TABLE_BEAUTIFY" val="smartTable{e4f03d76-7d2d-4cdc-acbf-85b4fa1c46a8}"/>
</p:tagLst>
</file>

<file path=ppt/tags/tag18.xml><?xml version="1.0" encoding="utf-8"?>
<p:tagLst xmlns:p="http://schemas.openxmlformats.org/presentationml/2006/main">
  <p:tag name="KSO_WM_UNIT_PLACING_PICTURE_USER_VIEWPORT" val="{&quot;height&quot;:3648,&quot;width&quot;:10225.822047244093}"/>
</p:tagLst>
</file>

<file path=ppt/tags/tag19.xml><?xml version="1.0" encoding="utf-8"?>
<p:tagLst xmlns:p="http://schemas.openxmlformats.org/presentationml/2006/main">
  <p:tag name="KSO_WM_UNIT_TABLE_BEAUTIFY" val="smartTable{778dc125-1ff7-47e3-afa8-0e9096483d86}"/>
</p:tagLst>
</file>

<file path=ppt/tags/tag2.xml><?xml version="1.0" encoding="utf-8"?>
<p:tagLst xmlns:p="http://schemas.openxmlformats.org/presentationml/2006/main">
  <p:tag name="KSO_WM_UNIT_PLACING_PICTURE_USER_VIEWPORT" val="{&quot;height&quot;:3648,&quot;width&quot;:10225.822047244093}"/>
</p:tagLst>
</file>

<file path=ppt/tags/tag20.xml><?xml version="1.0" encoding="utf-8"?>
<p:tagLst xmlns:p="http://schemas.openxmlformats.org/presentationml/2006/main">
  <p:tag name="KSO_WM_UNIT_PLACING_PICTURE_USER_VIEWPORT" val="{&quot;height&quot;:3648,&quot;width&quot;:10225.822047244093}"/>
</p:tagLst>
</file>

<file path=ppt/tags/tag21.xml><?xml version="1.0" encoding="utf-8"?>
<p:tagLst xmlns:p="http://schemas.openxmlformats.org/presentationml/2006/main">
  <p:tag name="KSO_WM_UNIT_TABLE_BEAUTIFY" val="smartTable{1272e58f-8d47-49d4-bc59-47840ca0bc20}"/>
</p:tagLst>
</file>

<file path=ppt/tags/tag22.xml><?xml version="1.0" encoding="utf-8"?>
<p:tagLst xmlns:p="http://schemas.openxmlformats.org/presentationml/2006/main">
  <p:tag name="KSO_WM_UNIT_PLACING_PICTURE_USER_VIEWPORT" val="{&quot;height&quot;:3648,&quot;width&quot;:10225.822047244093}"/>
</p:tagLst>
</file>

<file path=ppt/tags/tag23.xml><?xml version="1.0" encoding="utf-8"?>
<p:tagLst xmlns:p="http://schemas.openxmlformats.org/presentationml/2006/main">
  <p:tag name="KSO_WM_UNIT_TABLE_BEAUTIFY" val="smartTable{7c207c19-5f0f-4d04-a5b0-95277811cd33}"/>
  <p:tag name="TABLE_ENDDRAG_ORIGIN_RECT" val="384*329"/>
  <p:tag name="TABLE_ENDDRAG_RECT" val="547*108*384*329"/>
</p:tagLst>
</file>

<file path=ppt/tags/tag24.xml><?xml version="1.0" encoding="utf-8"?>
<p:tagLst xmlns:p="http://schemas.openxmlformats.org/presentationml/2006/main">
  <p:tag name="KSO_WM_UNIT_PLACING_PICTURE_USER_VIEWPORT" val="{&quot;height&quot;:3648,&quot;width&quot;:10225.822047244093}"/>
</p:tagLst>
</file>

<file path=ppt/tags/tag25.xml><?xml version="1.0" encoding="utf-8"?>
<p:tagLst xmlns:p="http://schemas.openxmlformats.org/presentationml/2006/main">
  <p:tag name="KSO_WM_UNIT_TABLE_BEAUTIFY" val="smartTable{c89323c5-fce1-4755-bc14-51420b97f8a2}"/>
</p:tagLst>
</file>

<file path=ppt/tags/tag26.xml><?xml version="1.0" encoding="utf-8"?>
<p:tagLst xmlns:p="http://schemas.openxmlformats.org/presentationml/2006/main">
  <p:tag name="KSO_WM_UNIT_PLACING_PICTURE_USER_VIEWPORT" val="{&quot;height&quot;:3648,&quot;width&quot;:10225.822047244093}"/>
</p:tagLst>
</file>

<file path=ppt/tags/tag27.xml><?xml version="1.0" encoding="utf-8"?>
<p:tagLst xmlns:p="http://schemas.openxmlformats.org/presentationml/2006/main">
  <p:tag name="KSO_WM_UNIT_TABLE_BEAUTIFY" val="smartTable{bc6d35f2-62fc-40fd-8222-1813cf915f13}"/>
</p:tagLst>
</file>

<file path=ppt/tags/tag28.xml><?xml version="1.0" encoding="utf-8"?>
<p:tagLst xmlns:p="http://schemas.openxmlformats.org/presentationml/2006/main">
  <p:tag name="KSO_WM_UNIT_PLACING_PICTURE_USER_VIEWPORT" val="{&quot;height&quot;:3648,&quot;width&quot;:10225.822047244093}"/>
</p:tagLst>
</file>

<file path=ppt/tags/tag29.xml><?xml version="1.0" encoding="utf-8"?>
<p:tagLst xmlns:p="http://schemas.openxmlformats.org/presentationml/2006/main">
  <p:tag name="KSO_WM_UNIT_TABLE_BEAUTIFY" val="smartTable{d9048055-1aca-4aa0-ac62-8c2f1e9ac178}"/>
</p:tagLst>
</file>

<file path=ppt/tags/tag3.xml><?xml version="1.0" encoding="utf-8"?>
<p:tagLst xmlns:p="http://schemas.openxmlformats.org/presentationml/2006/main">
  <p:tag name="KSO_WM_UNIT_PLACING_PICTURE_USER_VIEWPORT" val="{&quot;height&quot;:3648,&quot;width&quot;:10225.822047244093}"/>
</p:tagLst>
</file>

<file path=ppt/tags/tag30.xml><?xml version="1.0" encoding="utf-8"?>
<p:tagLst xmlns:p="http://schemas.openxmlformats.org/presentationml/2006/main">
  <p:tag name="KSO_WM_UNIT_PLACING_PICTURE_USER_VIEWPORT" val="{&quot;height&quot;:3648,&quot;width&quot;:10225.822047244093}"/>
</p:tagLst>
</file>

<file path=ppt/tags/tag31.xml><?xml version="1.0" encoding="utf-8"?>
<p:tagLst xmlns:p="http://schemas.openxmlformats.org/presentationml/2006/main">
  <p:tag name="KSO_WM_UNIT_PLACING_PICTURE_USER_VIEWPORT" val="{&quot;height&quot;:3648.0015748031497,&quot;width&quot;:19200}"/>
</p:tagLst>
</file>

<file path=ppt/tags/tag32.xml><?xml version="1.0" encoding="utf-8"?>
<p:tagLst xmlns:p="http://schemas.openxmlformats.org/presentationml/2006/main">
  <p:tag name="KSO_WM_UNIT_PLACING_PICTURE_USER_VIEWPORT" val="{&quot;height&quot;:3648.0015748031497,&quot;width&quot;:19200}"/>
</p:tagLst>
</file>

<file path=ppt/tags/tag33.xml><?xml version="1.0" encoding="utf-8"?>
<p:tagLst xmlns:p="http://schemas.openxmlformats.org/presentationml/2006/main">
  <p:tag name="KSO_WM_UNIT_PLACING_PICTURE_USER_VIEWPORT" val="{&quot;height&quot;:4162,&quot;width&quot;:7201}"/>
</p:tagLst>
</file>

<file path=ppt/tags/tag34.xml><?xml version="1.0" encoding="utf-8"?>
<p:tagLst xmlns:p="http://schemas.openxmlformats.org/presentationml/2006/main">
  <p:tag name="KSO_WM_UNIT_PLACING_PICTURE_USER_VIEWPORT" val="{&quot;height&quot;:4455,&quot;width&quot;:8280}"/>
</p:tagLst>
</file>

<file path=ppt/tags/tag35.xml><?xml version="1.0" encoding="utf-8"?>
<p:tagLst xmlns:p="http://schemas.openxmlformats.org/presentationml/2006/main">
  <p:tag name="KSO_WM_UNIT_TABLE_BEAUTIFY" val="smartTable{6fe63557-2ada-4879-a524-b733fdc06490}"/>
</p:tagLst>
</file>

<file path=ppt/tags/tag36.xml><?xml version="1.0" encoding="utf-8"?>
<p:tagLst xmlns:p="http://schemas.openxmlformats.org/presentationml/2006/main">
  <p:tag name="KSO_WM_UNIT_TABLE_BEAUTIFY" val="smartTable{a48912e3-a2ba-49fe-ae7d-bbad16aa5bbd}"/>
  <p:tag name="TABLE_ENDDRAG_ORIGIN_RECT" val="425*465"/>
  <p:tag name="TABLE_ENDDRAG_RECT" val="351*126*425*465"/>
</p:tagLst>
</file>

<file path=ppt/tags/tag37.xml><?xml version="1.0" encoding="utf-8"?>
<p:tagLst xmlns:p="http://schemas.openxmlformats.org/presentationml/2006/main">
  <p:tag name="KSO_WM_UNIT_TABLE_BEAUTIFY" val="smartTable{0102e254-1192-4327-884e-dd9b1565a59b}"/>
  <p:tag name="TABLE_ENDDRAG_ORIGIN_RECT" val="380*211"/>
  <p:tag name="TABLE_ENDDRAG_RECT" val="69*140*380*211"/>
</p:tagLst>
</file>

<file path=ppt/tags/tag38.xml><?xml version="1.0" encoding="utf-8"?>
<p:tagLst xmlns:p="http://schemas.openxmlformats.org/presentationml/2006/main">
  <p:tag name="KSO_WM_UNIT_PLACING_PICTURE_USER_VIEWPORT" val="{&quot;height&quot;:3648,&quot;width&quot;:10225.822047244093}"/>
</p:tagLst>
</file>

<file path=ppt/tags/tag39.xml><?xml version="1.0" encoding="utf-8"?>
<p:tagLst xmlns:p="http://schemas.openxmlformats.org/presentationml/2006/main">
  <p:tag name="KSO_WM_UNIT_PLACING_PICTURE_USER_VIEWPORT" val="{&quot;height&quot;:3648,&quot;width&quot;:10225.822047244093}"/>
</p:tagLst>
</file>

<file path=ppt/tags/tag4.xml><?xml version="1.0" encoding="utf-8"?>
<p:tagLst xmlns:p="http://schemas.openxmlformats.org/presentationml/2006/main">
  <p:tag name="KSO_WM_UNIT_PLACING_PICTURE_USER_VIEWPORT" val="{&quot;height&quot;:3648,&quot;width&quot;:10225.822047244093}"/>
</p:tagLst>
</file>

<file path=ppt/tags/tag40.xml><?xml version="1.0" encoding="utf-8"?>
<p:tagLst xmlns:p="http://schemas.openxmlformats.org/presentationml/2006/main">
  <p:tag name="KSO_WM_UNIT_PLACING_PICTURE_USER_VIEWPORT" val="{&quot;height&quot;:3648,&quot;width&quot;:10225.822047244093}"/>
</p:tagLst>
</file>

<file path=ppt/tags/tag41.xml><?xml version="1.0" encoding="utf-8"?>
<p:tagLst xmlns:p="http://schemas.openxmlformats.org/presentationml/2006/main">
  <p:tag name="KSO_WM_UNIT_PLACING_PICTURE_USER_VIEWPORT" val="{&quot;height&quot;:3648,&quot;width&quot;:10225.822047244093}"/>
</p:tagLst>
</file>

<file path=ppt/tags/tag42.xml><?xml version="1.0" encoding="utf-8"?>
<p:tagLst xmlns:p="http://schemas.openxmlformats.org/presentationml/2006/main">
  <p:tag name="KSO_WM_UNIT_PLACING_PICTURE_USER_VIEWPORT" val="{&quot;height&quot;:3648,&quot;width&quot;:10225.822047244093}"/>
</p:tagLst>
</file>

<file path=ppt/tags/tag43.xml><?xml version="1.0" encoding="utf-8"?>
<p:tagLst xmlns:p="http://schemas.openxmlformats.org/presentationml/2006/main">
  <p:tag name="KSO_WM_UNIT_PLACING_PICTURE_USER_VIEWPORT" val="{&quot;height&quot;:3648,&quot;width&quot;:10225.822047244093}"/>
</p:tagLst>
</file>

<file path=ppt/tags/tag44.xml><?xml version="1.0" encoding="utf-8"?>
<p:tagLst xmlns:p="http://schemas.openxmlformats.org/presentationml/2006/main">
  <p:tag name="KSO_WM_UNIT_PLACING_PICTURE_USER_VIEWPORT" val="{&quot;height&quot;:3648,&quot;width&quot;:10225.822047244093}"/>
</p:tagLst>
</file>

<file path=ppt/tags/tag45.xml><?xml version="1.0" encoding="utf-8"?>
<p:tagLst xmlns:p="http://schemas.openxmlformats.org/presentationml/2006/main">
  <p:tag name="KSO_WM_UNIT_PLACING_PICTURE_USER_VIEWPORT" val="{&quot;height&quot;:3648,&quot;width&quot;:10225.822047244093}"/>
</p:tagLst>
</file>

<file path=ppt/tags/tag46.xml><?xml version="1.0" encoding="utf-8"?>
<p:tagLst xmlns:p="http://schemas.openxmlformats.org/presentationml/2006/main">
  <p:tag name="KSO_WM_UNIT_PLACING_PICTURE_USER_VIEWPORT" val="{&quot;height&quot;:3648,&quot;width&quot;:10225.822047244093}"/>
</p:tagLst>
</file>

<file path=ppt/tags/tag47.xml><?xml version="1.0" encoding="utf-8"?>
<p:tagLst xmlns:p="http://schemas.openxmlformats.org/presentationml/2006/main">
  <p:tag name="KSO_WM_UNIT_PLACING_PICTURE_USER_VIEWPORT" val="{&quot;height&quot;:3648,&quot;width&quot;:10225.822047244093}"/>
</p:tagLst>
</file>

<file path=ppt/tags/tag48.xml><?xml version="1.0" encoding="utf-8"?>
<p:tagLst xmlns:p="http://schemas.openxmlformats.org/presentationml/2006/main">
  <p:tag name="KSO_WM_UNIT_TABLE_BEAUTIFY" val="smartTable{93861458-081d-4488-9107-9a5bb33379b1}"/>
  <p:tag name="TABLE_ENDDRAG_ORIGIN_RECT" val="210*140"/>
  <p:tag name="TABLE_ENDDRAG_RECT" val="699*259*210*140"/>
</p:tagLst>
</file>

<file path=ppt/tags/tag49.xml><?xml version="1.0" encoding="utf-8"?>
<p:tagLst xmlns:p="http://schemas.openxmlformats.org/presentationml/2006/main">
  <p:tag name="KSO_WM_UNIT_PLACING_PICTURE_USER_VIEWPORT" val="{&quot;height&quot;:3648,&quot;width&quot;:10225.822047244093}"/>
</p:tagLst>
</file>

<file path=ppt/tags/tag5.xml><?xml version="1.0" encoding="utf-8"?>
<p:tagLst xmlns:p="http://schemas.openxmlformats.org/presentationml/2006/main">
  <p:tag name="KSO_WM_UNIT_PLACING_PICTURE_USER_VIEWPORT" val="{&quot;height&quot;:3648,&quot;width&quot;:10225.822047244093}"/>
</p:tagLst>
</file>

<file path=ppt/tags/tag50.xml><?xml version="1.0" encoding="utf-8"?>
<p:tagLst xmlns:p="http://schemas.openxmlformats.org/presentationml/2006/main">
  <p:tag name="KSO_WM_UNIT_PLACING_PICTURE_USER_VIEWPORT" val="{&quot;height&quot;:3648,&quot;width&quot;:10225.822047244093}"/>
</p:tagLst>
</file>

<file path=ppt/tags/tag51.xml><?xml version="1.0" encoding="utf-8"?>
<p:tagLst xmlns:p="http://schemas.openxmlformats.org/presentationml/2006/main">
  <p:tag name="KSO_WM_UNIT_TABLE_BEAUTIFY" val="smartTable{0c7db75c-f5ee-462d-95e1-5d3669554899}"/>
</p:tagLst>
</file>

<file path=ppt/tags/tag52.xml><?xml version="1.0" encoding="utf-8"?>
<p:tagLst xmlns:p="http://schemas.openxmlformats.org/presentationml/2006/main">
  <p:tag name="KSO_WM_UNIT_PLACING_PICTURE_USER_VIEWPORT" val="{&quot;height&quot;:3648,&quot;width&quot;:10225.822047244093}"/>
</p:tagLst>
</file>

<file path=ppt/tags/tag53.xml><?xml version="1.0" encoding="utf-8"?>
<p:tagLst xmlns:p="http://schemas.openxmlformats.org/presentationml/2006/main">
  <p:tag name="KSO_WM_UNIT_PLACING_PICTURE_USER_VIEWPORT" val="{&quot;height&quot;:3648,&quot;width&quot;:10225.822047244093}"/>
</p:tagLst>
</file>

<file path=ppt/tags/tag54.xml><?xml version="1.0" encoding="utf-8"?>
<p:tagLst xmlns:p="http://schemas.openxmlformats.org/presentationml/2006/main">
  <p:tag name="KSO_WM_UNIT_PLACING_PICTURE_USER_VIEWPORT" val="{&quot;height&quot;:3648,&quot;width&quot;:10225.822047244093}"/>
</p:tagLst>
</file>

<file path=ppt/tags/tag55.xml><?xml version="1.0" encoding="utf-8"?>
<p:tagLst xmlns:p="http://schemas.openxmlformats.org/presentationml/2006/main">
  <p:tag name="KSO_WM_UNIT_TABLE_BEAUTIFY" val="smartTable{676f22ad-1858-4252-a773-8178b5806b92}"/>
  <p:tag name="TABLE_ENDDRAG_ORIGIN_RECT" val="523*139"/>
  <p:tag name="TABLE_ENDDRAG_RECT" val="258*145*523*139"/>
</p:tagLst>
</file>

<file path=ppt/tags/tag56.xml><?xml version="1.0" encoding="utf-8"?>
<p:tagLst xmlns:p="http://schemas.openxmlformats.org/presentationml/2006/main">
  <p:tag name="KSO_WM_UNIT_PLACING_PICTURE_USER_VIEWPORT" val="{&quot;height&quot;:3648,&quot;width&quot;:10225.822047244093}"/>
</p:tagLst>
</file>

<file path=ppt/tags/tag57.xml><?xml version="1.0" encoding="utf-8"?>
<p:tagLst xmlns:p="http://schemas.openxmlformats.org/presentationml/2006/main">
  <p:tag name="KSO_WM_UNIT_PLACING_PICTURE_USER_VIEWPORT" val="{&quot;height&quot;:3648,&quot;width&quot;:10225.822047244093}"/>
</p:tagLst>
</file>

<file path=ppt/tags/tag58.xml><?xml version="1.0" encoding="utf-8"?>
<p:tagLst xmlns:p="http://schemas.openxmlformats.org/presentationml/2006/main">
  <p:tag name="KSO_WM_UNIT_PLACING_PICTURE_USER_VIEWPORT" val="{&quot;height&quot;:3648,&quot;width&quot;:10225.822047244093}"/>
</p:tagLst>
</file>

<file path=ppt/tags/tag59.xml><?xml version="1.0" encoding="utf-8"?>
<p:tagLst xmlns:p="http://schemas.openxmlformats.org/presentationml/2006/main">
  <p:tag name="KSO_WM_UNIT_PLACING_PICTURE_USER_VIEWPORT" val="{&quot;height&quot;:3648,&quot;width&quot;:10225.822047244093}"/>
</p:tagLst>
</file>

<file path=ppt/tags/tag6.xml><?xml version="1.0" encoding="utf-8"?>
<p:tagLst xmlns:p="http://schemas.openxmlformats.org/presentationml/2006/main">
  <p:tag name="KSO_WM_UNIT_PLACING_PICTURE_USER_VIEWPORT" val="{&quot;height&quot;:3648,&quot;width&quot;:10225.822047244093}"/>
</p:tagLst>
</file>

<file path=ppt/tags/tag60.xml><?xml version="1.0" encoding="utf-8"?>
<p:tagLst xmlns:p="http://schemas.openxmlformats.org/presentationml/2006/main">
  <p:tag name="KSO_WM_UNIT_PLACING_PICTURE_USER_VIEWPORT" val="{&quot;height&quot;:3648,&quot;width&quot;:10225.822047244093}"/>
</p:tagLst>
</file>

<file path=ppt/tags/tag61.xml><?xml version="1.0" encoding="utf-8"?>
<p:tagLst xmlns:p="http://schemas.openxmlformats.org/presentationml/2006/main">
  <p:tag name="KSO_WM_UNIT_PLACING_PICTURE_USER_VIEWPORT" val="{&quot;height&quot;:3648,&quot;width&quot;:10225.822047244093}"/>
</p:tagLst>
</file>

<file path=ppt/tags/tag62.xml><?xml version="1.0" encoding="utf-8"?>
<p:tagLst xmlns:p="http://schemas.openxmlformats.org/presentationml/2006/main">
  <p:tag name="KSO_WPP_MARK_KEY" val="6597e55d-798c-4d1a-a0b4-e6fdde2fe69d"/>
  <p:tag name="COMMONDATA" val="eyJoZGlkIjoiYTYxYmY4NmNmY2FmNDgwZTg0NWEzMmVjOWU0NDk1YzkifQ=="/>
</p:tagLst>
</file>

<file path=ppt/tags/tag7.xml><?xml version="1.0" encoding="utf-8"?>
<p:tagLst xmlns:p="http://schemas.openxmlformats.org/presentationml/2006/main">
  <p:tag name="KSO_WM_UNIT_PLACING_PICTURE_USER_VIEWPORT" val="{&quot;height&quot;:3648,&quot;width&quot;:10225.822047244093}"/>
</p:tagLst>
</file>

<file path=ppt/tags/tag8.xml><?xml version="1.0" encoding="utf-8"?>
<p:tagLst xmlns:p="http://schemas.openxmlformats.org/presentationml/2006/main">
  <p:tag name="KSO_WM_UNIT_PLACING_PICTURE_USER_VIEWPORT" val="{&quot;height&quot;:3648,&quot;width&quot;:10225.822047244093}"/>
</p:tagLst>
</file>

<file path=ppt/tags/tag9.xml><?xml version="1.0" encoding="utf-8"?>
<p:tagLst xmlns:p="http://schemas.openxmlformats.org/presentationml/2006/main">
  <p:tag name="KSO_WM_UNIT_PLACING_PICTURE_USER_VIEWPORT" val="{&quot;height&quot;:3648,&quot;width&quot;:10225.822047244093}"/>
</p:tagLst>
</file>

<file path=ppt/theme/theme1.xml><?xml version="1.0" encoding="utf-8"?>
<a:theme xmlns:a="http://schemas.openxmlformats.org/drawingml/2006/main" name="第一PPT，www.1ppt.com">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14527</Words>
  <Application>WPS 演示</Application>
  <PresentationFormat>宽屏</PresentationFormat>
  <Paragraphs>2611</Paragraphs>
  <Slides>59</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59</vt:i4>
      </vt:variant>
    </vt:vector>
  </HeadingPairs>
  <TitlesOfParts>
    <vt:vector size="75" baseType="lpstr">
      <vt:lpstr>Arial</vt:lpstr>
      <vt:lpstr>宋体</vt:lpstr>
      <vt:lpstr>Wingdings</vt:lpstr>
      <vt:lpstr>思源宋体</vt:lpstr>
      <vt:lpstr>Helvetica Neue</vt:lpstr>
      <vt:lpstr>Helvetica</vt:lpstr>
      <vt:lpstr>Helvetica Neue Light</vt:lpstr>
      <vt:lpstr>微软雅黑</vt:lpstr>
      <vt:lpstr>Arial Unicode MS</vt:lpstr>
      <vt:lpstr>等线</vt:lpstr>
      <vt:lpstr>等线</vt:lpstr>
      <vt:lpstr>Times New Roman</vt:lpstr>
      <vt:lpstr>Calibri</vt:lpstr>
      <vt:lpstr>第一PPT，www.1ppt.com</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极简曲线</dc:title>
  <dc:creator>第一PPT</dc:creator>
  <cp:keywords>www.1ppt.com</cp:keywords>
  <dc:description>www.1ppt.com</dc:description>
  <cp:lastModifiedBy>mozi</cp:lastModifiedBy>
  <cp:revision>143</cp:revision>
  <dcterms:created xsi:type="dcterms:W3CDTF">2019-05-29T13:37:00Z</dcterms:created>
  <dcterms:modified xsi:type="dcterms:W3CDTF">2022-10-28T01:12:54Z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05E60640E86D4D6A9D973B32FA816750</vt:lpwstr>
  </property>
</Properties>
</file>